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drawings/drawing1.xml" ContentType="application/vnd.openxmlformats-officedocument.drawingml.chartshapes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drawings/drawing2.xml" ContentType="application/vnd.openxmlformats-officedocument.drawingml.chartshapes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drawings/drawing3.xml" ContentType="application/vnd.openxmlformats-officedocument.drawingml.chartshapes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drawings/drawing4.xml" ContentType="application/vnd.openxmlformats-officedocument.drawingml.chartshapes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drawings/drawing5.xml" ContentType="application/vnd.openxmlformats-officedocument.drawingml.chartshapes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drawings/drawing6.xml" ContentType="application/vnd.openxmlformats-officedocument.drawingml.chartshapes+xml"/>
  <Override PartName="/ppt/charts/chart8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ppt/drawings/drawing7.xml" ContentType="application/vnd.openxmlformats-officedocument.drawingml.chartshapes+xml"/>
  <Override PartName="/ppt/charts/chart9.xml" ContentType="application/vnd.openxmlformats-officedocument.drawingml.chart+xml"/>
  <Override PartName="/ppt/charts/style9.xml" ContentType="application/vnd.ms-office.chartstyle+xml"/>
  <Override PartName="/ppt/charts/colors9.xml" ContentType="application/vnd.ms-office.chartcolorstyle+xml"/>
  <Override PartName="/ppt/drawings/drawing8.xml" ContentType="application/vnd.openxmlformats-officedocument.drawingml.chartshapes+xml"/>
  <Override PartName="/ppt/charts/chart10.xml" ContentType="application/vnd.openxmlformats-officedocument.drawingml.chart+xml"/>
  <Override PartName="/ppt/charts/style10.xml" ContentType="application/vnd.ms-office.chartstyle+xml"/>
  <Override PartName="/ppt/charts/colors10.xml" ContentType="application/vnd.ms-office.chartcolorstyle+xml"/>
  <Override PartName="/ppt/drawings/drawing9.xml" ContentType="application/vnd.openxmlformats-officedocument.drawingml.chartshapes+xml"/>
  <Override PartName="/ppt/charts/chart11.xml" ContentType="application/vnd.openxmlformats-officedocument.drawingml.chart+xml"/>
  <Override PartName="/ppt/charts/style11.xml" ContentType="application/vnd.ms-office.chartstyle+xml"/>
  <Override PartName="/ppt/charts/colors11.xml" ContentType="application/vnd.ms-office.chartcolorstyle+xml"/>
  <Override PartName="/ppt/drawings/drawing10.xml" ContentType="application/vnd.openxmlformats-officedocument.drawingml.chartshapes+xml"/>
  <Override PartName="/ppt/charts/chart12.xml" ContentType="application/vnd.openxmlformats-officedocument.drawingml.chart+xml"/>
  <Override PartName="/ppt/charts/style12.xml" ContentType="application/vnd.ms-office.chartstyle+xml"/>
  <Override PartName="/ppt/charts/colors12.xml" ContentType="application/vnd.ms-office.chartcolorstyle+xml"/>
  <Override PartName="/ppt/drawings/drawing11.xml" ContentType="application/vnd.openxmlformats-officedocument.drawingml.chartshapes+xml"/>
  <Override PartName="/ppt/charts/chart13.xml" ContentType="application/vnd.openxmlformats-officedocument.drawingml.chart+xml"/>
  <Override PartName="/ppt/charts/style13.xml" ContentType="application/vnd.ms-office.chartstyle+xml"/>
  <Override PartName="/ppt/charts/colors13.xml" ContentType="application/vnd.ms-office.chartcolorstyle+xml"/>
  <Override PartName="/ppt/charts/chart14.xml" ContentType="application/vnd.openxmlformats-officedocument.drawingml.chart+xml"/>
  <Override PartName="/ppt/charts/style14.xml" ContentType="application/vnd.ms-office.chartstyle+xml"/>
  <Override PartName="/ppt/charts/colors14.xml" ContentType="application/vnd.ms-office.chartcolorstyle+xml"/>
  <Override PartName="/ppt/charts/chart15.xml" ContentType="application/vnd.openxmlformats-officedocument.drawingml.chart+xml"/>
  <Override PartName="/ppt/charts/style15.xml" ContentType="application/vnd.ms-office.chartstyle+xml"/>
  <Override PartName="/ppt/charts/colors15.xml" ContentType="application/vnd.ms-office.chartcolorstyle+xml"/>
  <Override PartName="/ppt/drawings/drawing12.xml" ContentType="application/vnd.openxmlformats-officedocument.drawingml.chartshape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6" r:id="rId2"/>
    <p:sldId id="281" r:id="rId3"/>
    <p:sldId id="282" r:id="rId4"/>
    <p:sldId id="311" r:id="rId5"/>
    <p:sldId id="312" r:id="rId6"/>
    <p:sldId id="313" r:id="rId7"/>
    <p:sldId id="283" r:id="rId8"/>
    <p:sldId id="285" r:id="rId9"/>
    <p:sldId id="288" r:id="rId10"/>
    <p:sldId id="284" r:id="rId11"/>
    <p:sldId id="293" r:id="rId12"/>
    <p:sldId id="294" r:id="rId13"/>
    <p:sldId id="314" r:id="rId14"/>
    <p:sldId id="315" r:id="rId15"/>
    <p:sldId id="289" r:id="rId16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00"/>
    <a:srgbClr val="FF0066"/>
    <a:srgbClr val="008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43" autoAdjust="0"/>
    <p:restoredTop sz="94660"/>
  </p:normalViewPr>
  <p:slideViewPr>
    <p:cSldViewPr snapToGrid="0">
      <p:cViewPr varScale="1">
        <p:scale>
          <a:sx n="66" d="100"/>
          <a:sy n="66" d="100"/>
        </p:scale>
        <p:origin x="72" y="33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_2.xlsx"/><Relationship Id="rId2" Type="http://schemas.microsoft.com/office/2011/relationships/chartColorStyle" Target="colors2.xml"/><Relationship Id="rId1" Type="http://schemas.microsoft.com/office/2011/relationships/chartStyle" Target="style2.xml"/><Relationship Id="rId4" Type="http://schemas.openxmlformats.org/officeDocument/2006/relationships/chartUserShapes" Target="../drawings/drawing1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_3.xlsx"/><Relationship Id="rId2" Type="http://schemas.microsoft.com/office/2011/relationships/chartColorStyle" Target="colors3.xml"/><Relationship Id="rId1" Type="http://schemas.microsoft.com/office/2011/relationships/chartStyle" Target="style3.xml"/><Relationship Id="rId4" Type="http://schemas.openxmlformats.org/officeDocument/2006/relationships/chartUserShapes" Target="../drawings/drawing2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_4.xlsx"/><Relationship Id="rId2" Type="http://schemas.microsoft.com/office/2011/relationships/chartColorStyle" Target="colors4.xml"/><Relationship Id="rId1" Type="http://schemas.microsoft.com/office/2011/relationships/chartStyle" Target="style4.xml"/><Relationship Id="rId4" Type="http://schemas.openxmlformats.org/officeDocument/2006/relationships/chartUserShapes" Target="../drawings/drawing3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_5.xlsx"/><Relationship Id="rId2" Type="http://schemas.microsoft.com/office/2011/relationships/chartColorStyle" Target="colors5.xml"/><Relationship Id="rId1" Type="http://schemas.microsoft.com/office/2011/relationships/chartStyle" Target="style5.xml"/><Relationship Id="rId4" Type="http://schemas.openxmlformats.org/officeDocument/2006/relationships/chartUserShapes" Target="../drawings/drawing4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_6.xlsx"/><Relationship Id="rId2" Type="http://schemas.microsoft.com/office/2011/relationships/chartColorStyle" Target="colors6.xml"/><Relationship Id="rId1" Type="http://schemas.microsoft.com/office/2011/relationships/chartStyle" Target="style6.xml"/><Relationship Id="rId4" Type="http://schemas.openxmlformats.org/officeDocument/2006/relationships/chartUserShapes" Target="../drawings/drawing5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_7.xlsx"/><Relationship Id="rId2" Type="http://schemas.microsoft.com/office/2011/relationships/chartColorStyle" Target="colors7.xml"/><Relationship Id="rId1" Type="http://schemas.microsoft.com/office/2011/relationships/chartStyle" Target="style7.xml"/><Relationship Id="rId4" Type="http://schemas.openxmlformats.org/officeDocument/2006/relationships/chartUserShapes" Target="../drawings/drawing6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_8.xlsx"/><Relationship Id="rId2" Type="http://schemas.microsoft.com/office/2011/relationships/chartColorStyle" Target="colors8.xml"/><Relationship Id="rId1" Type="http://schemas.microsoft.com/office/2011/relationships/chartStyle" Target="style8.xml"/><Relationship Id="rId4" Type="http://schemas.openxmlformats.org/officeDocument/2006/relationships/chartUserShapes" Target="../drawings/drawing7.xml"/></Relationships>
</file>

<file path=ppt/charts/_rels/chart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_9.xlsx"/><Relationship Id="rId2" Type="http://schemas.microsoft.com/office/2011/relationships/chartColorStyle" Target="colors9.xml"/><Relationship Id="rId1" Type="http://schemas.microsoft.com/office/2011/relationships/chartStyle" Target="style9.xml"/><Relationship Id="rId4" Type="http://schemas.openxmlformats.org/officeDocument/2006/relationships/chartUserShapes" Target="../drawings/drawing8.xml"/></Relationships>
</file>

<file path=ppt/charts/_rels/chart1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_10.xlsx"/><Relationship Id="rId2" Type="http://schemas.microsoft.com/office/2011/relationships/chartColorStyle" Target="colors10.xml"/><Relationship Id="rId1" Type="http://schemas.microsoft.com/office/2011/relationships/chartStyle" Target="style10.xml"/><Relationship Id="rId4" Type="http://schemas.openxmlformats.org/officeDocument/2006/relationships/chartUserShapes" Target="../drawings/drawing9.xml"/></Relationships>
</file>

<file path=ppt/charts/_rels/chart1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_11.xlsx"/><Relationship Id="rId2" Type="http://schemas.microsoft.com/office/2011/relationships/chartColorStyle" Target="colors11.xml"/><Relationship Id="rId1" Type="http://schemas.microsoft.com/office/2011/relationships/chartStyle" Target="style11.xml"/><Relationship Id="rId4" Type="http://schemas.openxmlformats.org/officeDocument/2006/relationships/chartUserShapes" Target="../drawings/drawing10.xml"/></Relationships>
</file>

<file path=ppt/charts/_rels/chart1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_12.xlsx"/><Relationship Id="rId2" Type="http://schemas.microsoft.com/office/2011/relationships/chartColorStyle" Target="colors12.xml"/><Relationship Id="rId1" Type="http://schemas.microsoft.com/office/2011/relationships/chartStyle" Target="style12.xml"/><Relationship Id="rId4" Type="http://schemas.openxmlformats.org/officeDocument/2006/relationships/chartUserShapes" Target="../drawings/drawing11.xml"/></Relationships>
</file>

<file path=ppt/charts/_rels/chart1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_13.xlsx"/><Relationship Id="rId2" Type="http://schemas.microsoft.com/office/2011/relationships/chartColorStyle" Target="colors13.xml"/><Relationship Id="rId1" Type="http://schemas.microsoft.com/office/2011/relationships/chartStyle" Target="style13.xml"/></Relationships>
</file>

<file path=ppt/charts/_rels/chart1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_14.xlsx"/><Relationship Id="rId2" Type="http://schemas.microsoft.com/office/2011/relationships/chartColorStyle" Target="colors14.xml"/><Relationship Id="rId1" Type="http://schemas.microsoft.com/office/2011/relationships/chartStyle" Target="style14.xml"/></Relationships>
</file>

<file path=ppt/charts/_rels/chart1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_15.xlsx"/><Relationship Id="rId2" Type="http://schemas.microsoft.com/office/2011/relationships/chartColorStyle" Target="colors15.xml"/><Relationship Id="rId1" Type="http://schemas.microsoft.com/office/2011/relationships/chartStyle" Target="style15.xml"/><Relationship Id="rId4" Type="http://schemas.openxmlformats.org/officeDocument/2006/relationships/chartUserShapes" Target="../drawings/drawing1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400" b="1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ko-KR" altLang="en-US" dirty="0" smtClean="0"/>
              <a:t>접수경로</a:t>
            </a:r>
            <a:endParaRPr lang="ko-KR" altLang="en-US" dirty="0"/>
          </a:p>
        </c:rich>
      </c:tx>
      <c:layout>
        <c:manualLayout>
          <c:xMode val="edge"/>
          <c:yMode val="edge"/>
          <c:x val="2.6758146884752296E-2"/>
          <c:y val="1.6406248990757322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400" b="1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ko-KR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접수 경로</c:v>
                </c:pt>
              </c:strCache>
            </c:strRef>
          </c:tx>
          <c:dPt>
            <c:idx val="0"/>
            <c:bubble3D val="0"/>
            <c:spPr>
              <a:solidFill>
                <a:srgbClr val="C00000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1"/>
            <c:bubble3D val="0"/>
            <c:spPr>
              <a:solidFill>
                <a:schemeClr val="accent4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Lbls>
            <c:dLbl>
              <c:idx val="0"/>
              <c:layout>
                <c:manualLayout>
                  <c:x val="-0.12191966043307087"/>
                  <c:y val="9.7297176593431553E-2"/>
                </c:manualLayout>
              </c:layout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4.5193282480314845E-2"/>
                  <c:y val="-5.7152247960614667E-2"/>
                </c:manualLayout>
              </c:layout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pattFill prst="pct75">
                <a:fgClr>
                  <a:schemeClr val="dk1">
                    <a:lumMod val="75000"/>
                    <a:lumOff val="25000"/>
                  </a:schemeClr>
                </a:fgClr>
                <a:bgClr>
                  <a:schemeClr val="dk1">
                    <a:lumMod val="65000"/>
                    <a:lumOff val="35000"/>
                  </a:schemeClr>
                </a:bgClr>
              </a:patt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00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dLblPos val="ctr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19050">
                  <a:solidFill>
                    <a:schemeClr val="dk1">
                      <a:lumMod val="50000"/>
                      <a:lumOff val="50000"/>
                    </a:schemeClr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Sheet1!$A$2:$A$3</c:f>
              <c:strCache>
                <c:ptCount val="2"/>
                <c:pt idx="0">
                  <c:v>센터접수: 70</c:v>
                </c:pt>
                <c:pt idx="1">
                  <c:v>헬프라인: 21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70</c:v>
                </c:pt>
                <c:pt idx="1">
                  <c:v>21</c:v>
                </c:pt>
              </c:numCache>
            </c:numRef>
          </c:val>
        </c:ser>
        <c:dLbls>
          <c:dLblPos val="ctr"/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71553913163660543"/>
          <c:y val="0.39422979315773476"/>
          <c:w val="0.26815089516827328"/>
          <c:h val="0.21494896524514726"/>
        </c:manualLayout>
      </c:layout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ko-KR"/>
        </a:p>
      </c:txPr>
    </c:legend>
    <c:plotVisOnly val="1"/>
    <c:dispBlanksAs val="gap"/>
    <c:showDLblsOverMax val="0"/>
  </c:chart>
  <c:spPr>
    <a:noFill/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3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서울남산체 M" panose="02020603020101020101" pitchFamily="18" charset="-127"/>
                <a:ea typeface="서울남산체 M" panose="02020603020101020101" pitchFamily="18" charset="-127"/>
                <a:cs typeface="+mn-cs"/>
              </a:defRPr>
            </a:pPr>
            <a:r>
              <a:rPr lang="ko-KR" altLang="en-US" sz="3200" smtClean="0"/>
              <a:t>센터 이용자 성별</a:t>
            </a:r>
            <a:endParaRPr lang="ko-KR" altLang="en-US" sz="3200"/>
          </a:p>
        </c:rich>
      </c:tx>
      <c:layout>
        <c:manualLayout>
          <c:xMode val="edge"/>
          <c:yMode val="edge"/>
          <c:x val="0.39339367230316125"/>
          <c:y val="2.3560324211648279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32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서울남산체 M" panose="02020603020101020101" pitchFamily="18" charset="-127"/>
              <a:ea typeface="서울남산체 M" panose="02020603020101020101" pitchFamily="18" charset="-127"/>
              <a:cs typeface="+mn-cs"/>
            </a:defRPr>
          </a:pPr>
          <a:endParaRPr lang="ko-KR"/>
        </a:p>
      </c:txPr>
    </c:title>
    <c:autoTitleDeleted val="0"/>
    <c:plotArea>
      <c:layout>
        <c:manualLayout>
          <c:layoutTarget val="inner"/>
          <c:xMode val="edge"/>
          <c:yMode val="edge"/>
          <c:x val="3.8665299406989248E-2"/>
          <c:y val="0.17472147548006059"/>
          <c:w val="0.9498574786430487"/>
          <c:h val="0.7415432433982182"/>
        </c:manualLayout>
      </c:layout>
      <c:barChart>
        <c:barDir val="col"/>
        <c:grouping val="clustered"/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총 91명</c:v>
                </c:pt>
              </c:strCache>
            </c:strRef>
          </c:tx>
          <c:invertIfNegative val="0"/>
          <c:dPt>
            <c:idx val="0"/>
            <c:invertIfNegative val="0"/>
            <c:bubble3D val="0"/>
            <c:spPr>
              <a:gradFill rotWithShape="1">
                <a:gsLst>
                  <a:gs pos="0">
                    <a:schemeClr val="accent1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1"/>
            <c:invertIfNegative val="0"/>
            <c:bubble3D val="0"/>
            <c:spPr>
              <a:gradFill rotWithShape="1">
                <a:gsLst>
                  <a:gs pos="0">
                    <a:schemeClr val="accent2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6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서울남산체 M" panose="02020603020101020101" pitchFamily="18" charset="-127"/>
                    <a:ea typeface="서울남산체 M" panose="02020603020101020101" pitchFamily="18" charset="-127"/>
                    <a:cs typeface="+mn-cs"/>
                  </a:defRPr>
                </a:pPr>
                <a:endParaRPr lang="ko-K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Sheet1!$A$2:$A$3</c:f>
              <c:strCache>
                <c:ptCount val="2"/>
                <c:pt idx="0">
                  <c:v>남성</c:v>
                </c:pt>
                <c:pt idx="1">
                  <c:v>여성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86</c:v>
                </c:pt>
                <c:pt idx="1">
                  <c:v>5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00"/>
        <c:overlap val="-24"/>
        <c:axId val="395673040"/>
        <c:axId val="395662848"/>
      </c:barChart>
      <c:catAx>
        <c:axId val="39567304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서울남산체 M" panose="02020603020101020101" pitchFamily="18" charset="-127"/>
                <a:ea typeface="서울남산체 M" panose="02020603020101020101" pitchFamily="18" charset="-127"/>
                <a:cs typeface="+mn-cs"/>
              </a:defRPr>
            </a:pPr>
            <a:endParaRPr lang="ko-KR"/>
          </a:p>
        </c:txPr>
        <c:crossAx val="395662848"/>
        <c:crosses val="autoZero"/>
        <c:auto val="1"/>
        <c:lblAlgn val="ctr"/>
        <c:lblOffset val="100"/>
        <c:noMultiLvlLbl val="0"/>
      </c:catAx>
      <c:valAx>
        <c:axId val="39566284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서울남산체 M" panose="02020603020101020101" pitchFamily="18" charset="-127"/>
                <a:ea typeface="서울남산체 M" panose="02020603020101020101" pitchFamily="18" charset="-127"/>
                <a:cs typeface="+mn-cs"/>
              </a:defRPr>
            </a:pPr>
            <a:endParaRPr lang="ko-KR"/>
          </a:p>
        </c:txPr>
        <c:crossAx val="39567304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서울남산체 M" panose="02020603020101020101" pitchFamily="18" charset="-127"/>
          <a:ea typeface="서울남산체 M" panose="02020603020101020101" pitchFamily="18" charset="-127"/>
        </a:defRPr>
      </a:pPr>
      <a:endParaRPr lang="ko-KR"/>
    </a:p>
  </c:txPr>
  <c:externalData r:id="rId3">
    <c:autoUpdate val="0"/>
  </c:externalData>
  <c:userShapes r:id="rId4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3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서울남산체 M" panose="02020603020101020101" pitchFamily="18" charset="-127"/>
                <a:ea typeface="서울남산체 M" panose="02020603020101020101" pitchFamily="18" charset="-127"/>
                <a:cs typeface="+mn-cs"/>
              </a:defRPr>
            </a:pPr>
            <a:r>
              <a:rPr lang="ko-KR" altLang="en-US" sz="3200" smtClean="0"/>
              <a:t>센터 이용자 연령</a:t>
            </a:r>
            <a:endParaRPr lang="ko-KR" altLang="en-US" sz="3200"/>
          </a:p>
        </c:rich>
      </c:tx>
      <c:layout>
        <c:manualLayout>
          <c:xMode val="edge"/>
          <c:yMode val="edge"/>
          <c:x val="0.35893786025428026"/>
          <c:y val="1.9276628900439501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32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서울남산체 M" panose="02020603020101020101" pitchFamily="18" charset="-127"/>
              <a:ea typeface="서울남산체 M" panose="02020603020101020101" pitchFamily="18" charset="-127"/>
              <a:cs typeface="+mn-cs"/>
            </a:defRPr>
          </a:pPr>
          <a:endParaRPr lang="ko-KR"/>
        </a:p>
      </c:txPr>
    </c:title>
    <c:autoTitleDeleted val="0"/>
    <c:plotArea>
      <c:layout>
        <c:manualLayout>
          <c:layoutTarget val="inner"/>
          <c:xMode val="edge"/>
          <c:yMode val="edge"/>
          <c:x val="3.8665299406989248E-2"/>
          <c:y val="0.17472147548006059"/>
          <c:w val="0.9498574786430487"/>
          <c:h val="0.7415432433982182"/>
        </c:manualLayout>
      </c:layout>
      <c:barChart>
        <c:barDir val="col"/>
        <c:grouping val="clustered"/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총 201명</c:v>
                </c:pt>
              </c:strCache>
            </c:strRef>
          </c:tx>
          <c:invertIfNegative val="0"/>
          <c:dPt>
            <c:idx val="0"/>
            <c:invertIfNegative val="0"/>
            <c:bubble3D val="0"/>
            <c:spPr>
              <a:gradFill rotWithShape="1">
                <a:gsLst>
                  <a:gs pos="0">
                    <a:schemeClr val="accent1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1"/>
            <c:invertIfNegative val="0"/>
            <c:bubble3D val="0"/>
            <c:spPr>
              <a:gradFill rotWithShape="1">
                <a:gsLst>
                  <a:gs pos="0">
                    <a:schemeClr val="accent2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2"/>
            <c:invertIfNegative val="0"/>
            <c:bubble3D val="0"/>
            <c:spPr>
              <a:gradFill rotWithShape="1">
                <a:gsLst>
                  <a:gs pos="0">
                    <a:schemeClr val="accent3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3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3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3"/>
            <c:invertIfNegative val="0"/>
            <c:bubble3D val="0"/>
            <c:spPr>
              <a:gradFill rotWithShape="1">
                <a:gsLst>
                  <a:gs pos="0">
                    <a:schemeClr val="accent4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4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4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4"/>
            <c:invertIfNegative val="0"/>
            <c:bubble3D val="0"/>
            <c:spPr>
              <a:gradFill rotWithShape="1">
                <a:gsLst>
                  <a:gs pos="0">
                    <a:schemeClr val="accent5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5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5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5"/>
            <c:invertIfNegative val="0"/>
            <c:bubble3D val="0"/>
            <c:spPr>
              <a:gradFill rotWithShape="1">
                <a:gsLst>
                  <a:gs pos="0">
                    <a:schemeClr val="accent6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6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6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6"/>
            <c:invertIfNegative val="0"/>
            <c:bubble3D val="0"/>
            <c:spPr>
              <a:gradFill rotWithShape="1">
                <a:gsLst>
                  <a:gs pos="0">
                    <a:schemeClr val="accent1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6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서울남산체 M" panose="02020603020101020101" pitchFamily="18" charset="-127"/>
                    <a:ea typeface="서울남산체 M" panose="02020603020101020101" pitchFamily="18" charset="-127"/>
                    <a:cs typeface="+mn-cs"/>
                  </a:defRPr>
                </a:pPr>
                <a:endParaRPr lang="ko-K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Sheet1!$A$2:$A$8</c:f>
              <c:strCache>
                <c:ptCount val="7"/>
                <c:pt idx="0">
                  <c:v>19세 미만</c:v>
                </c:pt>
                <c:pt idx="1">
                  <c:v>19~29세</c:v>
                </c:pt>
                <c:pt idx="2">
                  <c:v>30~39세</c:v>
                </c:pt>
                <c:pt idx="3">
                  <c:v>40~49세</c:v>
                </c:pt>
                <c:pt idx="4">
                  <c:v>50~59세</c:v>
                </c:pt>
                <c:pt idx="5">
                  <c:v>60~69세</c:v>
                </c:pt>
                <c:pt idx="6">
                  <c:v>70세 이상</c:v>
                </c:pt>
              </c:strCache>
            </c:strRef>
          </c:cat>
          <c:val>
            <c:numRef>
              <c:f>Sheet1!$B$2:$B$8</c:f>
              <c:numCache>
                <c:formatCode>General</c:formatCode>
                <c:ptCount val="7"/>
                <c:pt idx="0">
                  <c:v>1</c:v>
                </c:pt>
                <c:pt idx="1">
                  <c:v>24</c:v>
                </c:pt>
                <c:pt idx="2">
                  <c:v>37</c:v>
                </c:pt>
                <c:pt idx="3">
                  <c:v>15</c:v>
                </c:pt>
                <c:pt idx="4">
                  <c:v>12</c:v>
                </c:pt>
                <c:pt idx="5">
                  <c:v>1</c:v>
                </c:pt>
                <c:pt idx="6">
                  <c:v>1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00"/>
        <c:overlap val="-24"/>
        <c:axId val="330014712"/>
        <c:axId val="330011968"/>
      </c:barChart>
      <c:catAx>
        <c:axId val="33001471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서울남산체 M" panose="02020603020101020101" pitchFamily="18" charset="-127"/>
                <a:ea typeface="서울남산체 M" panose="02020603020101020101" pitchFamily="18" charset="-127"/>
                <a:cs typeface="+mn-cs"/>
              </a:defRPr>
            </a:pPr>
            <a:endParaRPr lang="ko-KR"/>
          </a:p>
        </c:txPr>
        <c:crossAx val="330011968"/>
        <c:crosses val="autoZero"/>
        <c:auto val="1"/>
        <c:lblAlgn val="ctr"/>
        <c:lblOffset val="100"/>
        <c:noMultiLvlLbl val="0"/>
      </c:catAx>
      <c:valAx>
        <c:axId val="33001196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서울남산체 M" panose="02020603020101020101" pitchFamily="18" charset="-127"/>
                <a:ea typeface="서울남산체 M" panose="02020603020101020101" pitchFamily="18" charset="-127"/>
                <a:cs typeface="+mn-cs"/>
              </a:defRPr>
            </a:pPr>
            <a:endParaRPr lang="ko-KR"/>
          </a:p>
        </c:txPr>
        <c:crossAx val="33001471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서울남산체 M" panose="02020603020101020101" pitchFamily="18" charset="-127"/>
          <a:ea typeface="서울남산체 M" panose="02020603020101020101" pitchFamily="18" charset="-127"/>
        </a:defRPr>
      </a:pPr>
      <a:endParaRPr lang="ko-KR"/>
    </a:p>
  </c:txPr>
  <c:externalData r:id="rId3">
    <c:autoUpdate val="0"/>
  </c:externalData>
  <c:userShapes r:id="rId4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3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서울남산체 M" panose="02020603020101020101" pitchFamily="18" charset="-127"/>
                <a:ea typeface="서울남산체 M" panose="02020603020101020101" pitchFamily="18" charset="-127"/>
                <a:cs typeface="+mn-cs"/>
              </a:defRPr>
            </a:pPr>
            <a:r>
              <a:rPr lang="ko-KR" altLang="en-US" sz="3200" smtClean="0"/>
              <a:t>센터 이용자</a:t>
            </a:r>
            <a:r>
              <a:rPr lang="ko-KR" altLang="en-US" sz="3200" baseline="0" smtClean="0"/>
              <a:t> 주거 지역</a:t>
            </a:r>
            <a:r>
              <a:rPr lang="en-US" altLang="ko-KR" sz="3200" baseline="0" smtClean="0"/>
              <a:t>(</a:t>
            </a:r>
            <a:r>
              <a:rPr lang="ko-KR" altLang="en-US" sz="3200" baseline="0" smtClean="0"/>
              <a:t>전국</a:t>
            </a:r>
            <a:r>
              <a:rPr lang="en-US" altLang="ko-KR" sz="3200" baseline="0" smtClean="0"/>
              <a:t>)</a:t>
            </a:r>
            <a:endParaRPr lang="ko-KR" altLang="en-US" sz="3200"/>
          </a:p>
        </c:rich>
      </c:tx>
      <c:layout>
        <c:manualLayout>
          <c:xMode val="edge"/>
          <c:yMode val="edge"/>
          <c:x val="0.27739243840526201"/>
          <c:y val="4.5859028339286642E-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32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서울남산체 M" panose="02020603020101020101" pitchFamily="18" charset="-127"/>
              <a:ea typeface="서울남산체 M" panose="02020603020101020101" pitchFamily="18" charset="-127"/>
              <a:cs typeface="+mn-cs"/>
            </a:defRPr>
          </a:pPr>
          <a:endParaRPr lang="ko-KR"/>
        </a:p>
      </c:txPr>
    </c:title>
    <c:autoTitleDeleted val="0"/>
    <c:plotArea>
      <c:layout>
        <c:manualLayout>
          <c:layoutTarget val="inner"/>
          <c:xMode val="edge"/>
          <c:yMode val="edge"/>
          <c:x val="4.5556461816765439E-2"/>
          <c:y val="0.17049828400673661"/>
          <c:w val="0.9498574786430487"/>
          <c:h val="0.7110437272760376"/>
        </c:manualLayout>
      </c:layout>
      <c:barChart>
        <c:barDir val="col"/>
        <c:grouping val="clustered"/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총 91명</c:v>
                </c:pt>
              </c:strCache>
            </c:strRef>
          </c:tx>
          <c:invertIfNegative val="0"/>
          <c:dPt>
            <c:idx val="0"/>
            <c:invertIfNegative val="0"/>
            <c:bubble3D val="0"/>
            <c:spPr>
              <a:gradFill rotWithShape="1">
                <a:gsLst>
                  <a:gs pos="0">
                    <a:schemeClr val="accent1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1"/>
            <c:invertIfNegative val="0"/>
            <c:bubble3D val="0"/>
            <c:spPr>
              <a:gradFill rotWithShape="1">
                <a:gsLst>
                  <a:gs pos="0">
                    <a:schemeClr val="accent2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2"/>
            <c:invertIfNegative val="0"/>
            <c:bubble3D val="0"/>
            <c:spPr>
              <a:gradFill rotWithShape="1">
                <a:gsLst>
                  <a:gs pos="0">
                    <a:schemeClr val="accent3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3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3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3"/>
            <c:invertIfNegative val="0"/>
            <c:bubble3D val="0"/>
            <c:spPr>
              <a:gradFill rotWithShape="1">
                <a:gsLst>
                  <a:gs pos="0">
                    <a:schemeClr val="accent4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4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4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4"/>
            <c:invertIfNegative val="0"/>
            <c:bubble3D val="0"/>
            <c:spPr>
              <a:gradFill rotWithShape="1">
                <a:gsLst>
                  <a:gs pos="0">
                    <a:schemeClr val="accent5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5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5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6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서울남산체 M" panose="02020603020101020101" pitchFamily="18" charset="-127"/>
                    <a:ea typeface="서울남산체 M" panose="02020603020101020101" pitchFamily="18" charset="-127"/>
                    <a:cs typeface="+mn-cs"/>
                  </a:defRPr>
                </a:pPr>
                <a:endParaRPr lang="ko-K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Sheet1!$A$2:$A$6</c:f>
              <c:strCache>
                <c:ptCount val="5"/>
                <c:pt idx="0">
                  <c:v>대전시</c:v>
                </c:pt>
                <c:pt idx="1">
                  <c:v>충청남도</c:v>
                </c:pt>
                <c:pt idx="2">
                  <c:v>충청북도</c:v>
                </c:pt>
                <c:pt idx="3">
                  <c:v>세종시</c:v>
                </c:pt>
                <c:pt idx="4">
                  <c:v>기타지역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56</c:v>
                </c:pt>
                <c:pt idx="1">
                  <c:v>17</c:v>
                </c:pt>
                <c:pt idx="2">
                  <c:v>9</c:v>
                </c:pt>
                <c:pt idx="3">
                  <c:v>5</c:v>
                </c:pt>
                <c:pt idx="4">
                  <c:v>4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00"/>
        <c:overlap val="-24"/>
        <c:axId val="330013928"/>
        <c:axId val="330015496"/>
      </c:barChart>
      <c:catAx>
        <c:axId val="33001392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0" spcFirstLastPara="1" vertOverflow="ellipsis" wrap="square" anchor="ctr" anchorCtr="1"/>
          <a:lstStyle/>
          <a:p>
            <a:pPr>
              <a:defRPr sz="18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서울남산체 M" panose="02020603020101020101" pitchFamily="18" charset="-127"/>
                <a:ea typeface="서울남산체 M" panose="02020603020101020101" pitchFamily="18" charset="-127"/>
                <a:cs typeface="+mn-cs"/>
              </a:defRPr>
            </a:pPr>
            <a:endParaRPr lang="ko-KR"/>
          </a:p>
        </c:txPr>
        <c:crossAx val="330015496"/>
        <c:crosses val="autoZero"/>
        <c:auto val="1"/>
        <c:lblAlgn val="ctr"/>
        <c:lblOffset val="100"/>
        <c:noMultiLvlLbl val="0"/>
      </c:catAx>
      <c:valAx>
        <c:axId val="33001549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서울남산체 M" panose="02020603020101020101" pitchFamily="18" charset="-127"/>
                <a:ea typeface="서울남산체 M" panose="02020603020101020101" pitchFamily="18" charset="-127"/>
                <a:cs typeface="+mn-cs"/>
              </a:defRPr>
            </a:pPr>
            <a:endParaRPr lang="ko-KR"/>
          </a:p>
        </c:txPr>
        <c:crossAx val="33001392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서울남산체 M" panose="02020603020101020101" pitchFamily="18" charset="-127"/>
          <a:ea typeface="서울남산체 M" panose="02020603020101020101" pitchFamily="18" charset="-127"/>
        </a:defRPr>
      </a:pPr>
      <a:endParaRPr lang="ko-KR"/>
    </a:p>
  </c:txPr>
  <c:externalData r:id="rId3">
    <c:autoUpdate val="0"/>
  </c:externalData>
  <c:userShapes r:id="rId4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3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서울남산체 M" panose="02020603020101020101" pitchFamily="18" charset="-127"/>
                <a:ea typeface="서울남산체 M" panose="02020603020101020101" pitchFamily="18" charset="-127"/>
                <a:cs typeface="+mn-cs"/>
              </a:defRPr>
            </a:pPr>
            <a:r>
              <a:rPr lang="ko-KR" altLang="en-US" sz="3200" smtClean="0"/>
              <a:t>센터 이용자</a:t>
            </a:r>
            <a:r>
              <a:rPr lang="ko-KR" altLang="en-US" sz="3200" baseline="0" smtClean="0"/>
              <a:t> 주거 지역</a:t>
            </a:r>
            <a:r>
              <a:rPr lang="en-US" altLang="ko-KR" sz="3200" baseline="0" smtClean="0"/>
              <a:t>(</a:t>
            </a:r>
            <a:r>
              <a:rPr lang="ko-KR" altLang="en-US" sz="3200" baseline="0" smtClean="0"/>
              <a:t>대전</a:t>
            </a:r>
            <a:r>
              <a:rPr lang="en-US" altLang="ko-KR" sz="3200" baseline="0" smtClean="0"/>
              <a:t>)</a:t>
            </a:r>
            <a:endParaRPr lang="ko-KR" altLang="en-US" sz="3200"/>
          </a:p>
        </c:rich>
      </c:tx>
      <c:layout>
        <c:manualLayout>
          <c:xMode val="edge"/>
          <c:yMode val="edge"/>
          <c:x val="0.27739243840526201"/>
          <c:y val="4.5859028339286642E-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32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서울남산체 M" panose="02020603020101020101" pitchFamily="18" charset="-127"/>
              <a:ea typeface="서울남산체 M" panose="02020603020101020101" pitchFamily="18" charset="-127"/>
              <a:cs typeface="+mn-cs"/>
            </a:defRPr>
          </a:pPr>
          <a:endParaRPr lang="ko-KR"/>
        </a:p>
      </c:txPr>
    </c:title>
    <c:autoTitleDeleted val="0"/>
    <c:plotArea>
      <c:layout>
        <c:manualLayout>
          <c:layoutTarget val="inner"/>
          <c:xMode val="edge"/>
          <c:yMode val="edge"/>
          <c:x val="3.6368245270397184E-2"/>
          <c:y val="0.22328912370697776"/>
          <c:w val="0.9498574786430487"/>
          <c:h val="0.65825288757579636"/>
        </c:manualLayout>
      </c:layout>
      <c:barChart>
        <c:barDir val="col"/>
        <c:grouping val="clustered"/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총 54명</c:v>
                </c:pt>
              </c:strCache>
            </c:strRef>
          </c:tx>
          <c:invertIfNegative val="0"/>
          <c:dPt>
            <c:idx val="0"/>
            <c:invertIfNegative val="0"/>
            <c:bubble3D val="0"/>
            <c:spPr>
              <a:gradFill rotWithShape="1">
                <a:gsLst>
                  <a:gs pos="0">
                    <a:schemeClr val="accent1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1"/>
            <c:invertIfNegative val="0"/>
            <c:bubble3D val="0"/>
            <c:spPr>
              <a:gradFill rotWithShape="1">
                <a:gsLst>
                  <a:gs pos="0">
                    <a:schemeClr val="accent2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2"/>
            <c:invertIfNegative val="0"/>
            <c:bubble3D val="0"/>
            <c:spPr>
              <a:gradFill rotWithShape="1">
                <a:gsLst>
                  <a:gs pos="0">
                    <a:schemeClr val="accent3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3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3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3"/>
            <c:invertIfNegative val="0"/>
            <c:bubble3D val="0"/>
            <c:spPr>
              <a:gradFill rotWithShape="1">
                <a:gsLst>
                  <a:gs pos="0">
                    <a:schemeClr val="accent4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4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4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4"/>
            <c:invertIfNegative val="0"/>
            <c:bubble3D val="0"/>
            <c:spPr>
              <a:gradFill rotWithShape="1">
                <a:gsLst>
                  <a:gs pos="0">
                    <a:schemeClr val="accent5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5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5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6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서울남산체 M" panose="02020603020101020101" pitchFamily="18" charset="-127"/>
                    <a:ea typeface="서울남산체 M" panose="02020603020101020101" pitchFamily="18" charset="-127"/>
                    <a:cs typeface="+mn-cs"/>
                  </a:defRPr>
                </a:pPr>
                <a:endParaRPr lang="ko-K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Sheet1!$A$2:$A$6</c:f>
              <c:strCache>
                <c:ptCount val="5"/>
                <c:pt idx="0">
                  <c:v>서구</c:v>
                </c:pt>
                <c:pt idx="1">
                  <c:v>유성구</c:v>
                </c:pt>
                <c:pt idx="2">
                  <c:v>대덕구</c:v>
                </c:pt>
                <c:pt idx="3">
                  <c:v>동구</c:v>
                </c:pt>
                <c:pt idx="4">
                  <c:v>중구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22</c:v>
                </c:pt>
                <c:pt idx="1">
                  <c:v>9</c:v>
                </c:pt>
                <c:pt idx="2">
                  <c:v>5</c:v>
                </c:pt>
                <c:pt idx="3">
                  <c:v>12</c:v>
                </c:pt>
                <c:pt idx="4">
                  <c:v>6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00"/>
        <c:overlap val="-24"/>
        <c:axId val="330012752"/>
        <c:axId val="370199528"/>
      </c:barChart>
      <c:catAx>
        <c:axId val="33001275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0" spcFirstLastPara="1" vertOverflow="ellipsis" wrap="square" anchor="ctr" anchorCtr="1"/>
          <a:lstStyle/>
          <a:p>
            <a:pPr>
              <a:defRPr sz="18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서울남산체 M" panose="02020603020101020101" pitchFamily="18" charset="-127"/>
                <a:ea typeface="서울남산체 M" panose="02020603020101020101" pitchFamily="18" charset="-127"/>
                <a:cs typeface="+mn-cs"/>
              </a:defRPr>
            </a:pPr>
            <a:endParaRPr lang="ko-KR"/>
          </a:p>
        </c:txPr>
        <c:crossAx val="370199528"/>
        <c:crosses val="autoZero"/>
        <c:auto val="1"/>
        <c:lblAlgn val="ctr"/>
        <c:lblOffset val="100"/>
        <c:noMultiLvlLbl val="0"/>
      </c:catAx>
      <c:valAx>
        <c:axId val="37019952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서울남산체 M" panose="02020603020101020101" pitchFamily="18" charset="-127"/>
                <a:ea typeface="서울남산체 M" panose="02020603020101020101" pitchFamily="18" charset="-127"/>
                <a:cs typeface="+mn-cs"/>
              </a:defRPr>
            </a:pPr>
            <a:endParaRPr lang="ko-KR"/>
          </a:p>
        </c:txPr>
        <c:crossAx val="33001275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서울남산체 M" panose="02020603020101020101" pitchFamily="18" charset="-127"/>
          <a:ea typeface="서울남산체 M" panose="02020603020101020101" pitchFamily="18" charset="-127"/>
        </a:defRPr>
      </a:pPr>
      <a:endParaRPr lang="ko-KR"/>
    </a:p>
  </c:txPr>
  <c:externalData r:id="rId3">
    <c:autoUpdate val="0"/>
  </c:externalData>
  <c:userShapes r:id="rId4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3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서울남산체 M" panose="02020603020101020101" pitchFamily="18" charset="-127"/>
                <a:ea typeface="서울남산체 M" panose="02020603020101020101" pitchFamily="18" charset="-127"/>
                <a:cs typeface="+mn-cs"/>
              </a:defRPr>
            </a:pPr>
            <a:r>
              <a:rPr lang="ko-KR" altLang="en-US" sz="3200" smtClean="0"/>
              <a:t>센터 이용자</a:t>
            </a:r>
            <a:r>
              <a:rPr lang="ko-KR" altLang="en-US" sz="3200" baseline="0" smtClean="0"/>
              <a:t> 주거 지역</a:t>
            </a:r>
            <a:r>
              <a:rPr lang="en-US" altLang="ko-KR" sz="3200" baseline="0" smtClean="0"/>
              <a:t>(</a:t>
            </a:r>
            <a:r>
              <a:rPr lang="ko-KR" altLang="en-US" sz="3200" baseline="0" smtClean="0"/>
              <a:t>충청지역</a:t>
            </a:r>
            <a:r>
              <a:rPr lang="en-US" altLang="ko-KR" sz="3200" baseline="0" smtClean="0"/>
              <a:t>)</a:t>
            </a:r>
            <a:endParaRPr lang="ko-KR" altLang="en-US" sz="3200"/>
          </a:p>
        </c:rich>
      </c:tx>
      <c:layout>
        <c:manualLayout>
          <c:xMode val="edge"/>
          <c:yMode val="edge"/>
          <c:x val="0.27739243840526201"/>
          <c:y val="4.5859028339286642E-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32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서울남산체 M" panose="02020603020101020101" pitchFamily="18" charset="-127"/>
              <a:ea typeface="서울남산체 M" panose="02020603020101020101" pitchFamily="18" charset="-127"/>
              <a:cs typeface="+mn-cs"/>
            </a:defRPr>
          </a:pPr>
          <a:endParaRPr lang="ko-KR"/>
        </a:p>
      </c:txPr>
    </c:title>
    <c:autoTitleDeleted val="0"/>
    <c:plotArea>
      <c:layout>
        <c:manualLayout>
          <c:layoutTarget val="inner"/>
          <c:xMode val="edge"/>
          <c:yMode val="edge"/>
          <c:x val="3.6368245270397184E-2"/>
          <c:y val="0.2254007572949874"/>
          <c:w val="0.9498574786430487"/>
          <c:h val="0.61903985184645727"/>
        </c:manualLayout>
      </c:layout>
      <c:barChart>
        <c:barDir val="col"/>
        <c:grouping val="clustered"/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총 289명</c:v>
                </c:pt>
              </c:strCache>
            </c:strRef>
          </c:tx>
          <c:invertIfNegative val="0"/>
          <c:dPt>
            <c:idx val="0"/>
            <c:invertIfNegative val="0"/>
            <c:bubble3D val="0"/>
            <c:spPr>
              <a:gradFill rotWithShape="1">
                <a:gsLst>
                  <a:gs pos="0">
                    <a:schemeClr val="accent1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1"/>
            <c:invertIfNegative val="0"/>
            <c:bubble3D val="0"/>
            <c:spPr>
              <a:gradFill rotWithShape="1">
                <a:gsLst>
                  <a:gs pos="0">
                    <a:schemeClr val="accent2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2"/>
            <c:invertIfNegative val="0"/>
            <c:bubble3D val="0"/>
            <c:spPr>
              <a:gradFill rotWithShape="1">
                <a:gsLst>
                  <a:gs pos="0">
                    <a:schemeClr val="accent3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3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3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3"/>
            <c:invertIfNegative val="0"/>
            <c:bubble3D val="0"/>
            <c:spPr>
              <a:gradFill rotWithShape="1">
                <a:gsLst>
                  <a:gs pos="0">
                    <a:schemeClr val="accent4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4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4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4"/>
            <c:invertIfNegative val="0"/>
            <c:bubble3D val="0"/>
            <c:spPr>
              <a:gradFill rotWithShape="1">
                <a:gsLst>
                  <a:gs pos="0">
                    <a:schemeClr val="accent5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5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5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5"/>
            <c:invertIfNegative val="0"/>
            <c:bubble3D val="0"/>
            <c:spPr>
              <a:gradFill rotWithShape="1">
                <a:gsLst>
                  <a:gs pos="0">
                    <a:schemeClr val="accent6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6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6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6"/>
            <c:invertIfNegative val="0"/>
            <c:bubble3D val="0"/>
            <c:spPr>
              <a:gradFill rotWithShape="1">
                <a:gsLst>
                  <a:gs pos="0">
                    <a:schemeClr val="accent1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7"/>
            <c:invertIfNegative val="0"/>
            <c:bubble3D val="0"/>
            <c:spPr>
              <a:gradFill rotWithShape="1">
                <a:gsLst>
                  <a:gs pos="0">
                    <a:schemeClr val="accent2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8"/>
            <c:invertIfNegative val="0"/>
            <c:bubble3D val="0"/>
            <c:spPr>
              <a:gradFill rotWithShape="1">
                <a:gsLst>
                  <a:gs pos="0">
                    <a:schemeClr val="accent3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3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3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9"/>
            <c:invertIfNegative val="0"/>
            <c:bubble3D val="0"/>
            <c:spPr>
              <a:gradFill rotWithShape="1">
                <a:gsLst>
                  <a:gs pos="0">
                    <a:schemeClr val="accent4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4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4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10"/>
            <c:invertIfNegative val="0"/>
            <c:bubble3D val="0"/>
            <c:spPr>
              <a:gradFill rotWithShape="1">
                <a:gsLst>
                  <a:gs pos="0">
                    <a:schemeClr val="accent5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5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5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11"/>
            <c:invertIfNegative val="0"/>
            <c:bubble3D val="0"/>
            <c:spPr>
              <a:gradFill rotWithShape="1">
                <a:gsLst>
                  <a:gs pos="0">
                    <a:schemeClr val="accent6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6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6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12"/>
            <c:invertIfNegative val="0"/>
            <c:bubble3D val="0"/>
            <c:spPr>
              <a:gradFill rotWithShape="1">
                <a:gsLst>
                  <a:gs pos="0">
                    <a:schemeClr val="accent1">
                      <a:lumMod val="80000"/>
                      <a:lumOff val="2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lumMod val="80000"/>
                      <a:lumOff val="2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80000"/>
                      <a:lumOff val="2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13"/>
            <c:invertIfNegative val="0"/>
            <c:bubble3D val="0"/>
            <c:spPr>
              <a:gradFill rotWithShape="1">
                <a:gsLst>
                  <a:gs pos="0">
                    <a:schemeClr val="accent2">
                      <a:lumMod val="80000"/>
                      <a:lumOff val="2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lumMod val="80000"/>
                      <a:lumOff val="2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80000"/>
                      <a:lumOff val="2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14"/>
            <c:invertIfNegative val="0"/>
            <c:bubble3D val="0"/>
            <c:spPr>
              <a:gradFill rotWithShape="1">
                <a:gsLst>
                  <a:gs pos="0">
                    <a:schemeClr val="accent3">
                      <a:lumMod val="80000"/>
                      <a:lumOff val="2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3">
                      <a:lumMod val="80000"/>
                      <a:lumOff val="2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3">
                      <a:lumMod val="80000"/>
                      <a:lumOff val="2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15"/>
            <c:invertIfNegative val="0"/>
            <c:bubble3D val="0"/>
            <c:spPr>
              <a:gradFill rotWithShape="1">
                <a:gsLst>
                  <a:gs pos="0">
                    <a:schemeClr val="accent4">
                      <a:lumMod val="80000"/>
                      <a:lumOff val="2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4">
                      <a:lumMod val="80000"/>
                      <a:lumOff val="2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4">
                      <a:lumMod val="80000"/>
                      <a:lumOff val="2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16"/>
            <c:invertIfNegative val="0"/>
            <c:bubble3D val="0"/>
            <c:spPr>
              <a:gradFill rotWithShape="1">
                <a:gsLst>
                  <a:gs pos="0">
                    <a:schemeClr val="accent5">
                      <a:lumMod val="80000"/>
                      <a:lumOff val="2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5">
                      <a:lumMod val="80000"/>
                      <a:lumOff val="2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5">
                      <a:lumMod val="80000"/>
                      <a:lumOff val="2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17"/>
            <c:invertIfNegative val="0"/>
            <c:bubble3D val="0"/>
            <c:spPr>
              <a:gradFill rotWithShape="1">
                <a:gsLst>
                  <a:gs pos="0">
                    <a:schemeClr val="accent6">
                      <a:lumMod val="80000"/>
                      <a:lumOff val="2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6">
                      <a:lumMod val="80000"/>
                      <a:lumOff val="2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6">
                      <a:lumMod val="80000"/>
                      <a:lumOff val="2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6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서울남산체 M" panose="02020603020101020101" pitchFamily="18" charset="-127"/>
                    <a:ea typeface="서울남산체 M" panose="02020603020101020101" pitchFamily="18" charset="-127"/>
                    <a:cs typeface="+mn-cs"/>
                  </a:defRPr>
                </a:pPr>
                <a:endParaRPr lang="ko-K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Sheet1!$A$2:$A$19</c:f>
              <c:strCache>
                <c:ptCount val="18"/>
                <c:pt idx="0">
                  <c:v>청주시</c:v>
                </c:pt>
                <c:pt idx="1">
                  <c:v>논산시</c:v>
                </c:pt>
                <c:pt idx="2">
                  <c:v>공주시</c:v>
                </c:pt>
                <c:pt idx="3">
                  <c:v>아산시</c:v>
                </c:pt>
                <c:pt idx="4">
                  <c:v>당진시</c:v>
                </c:pt>
                <c:pt idx="5">
                  <c:v>서산시</c:v>
                </c:pt>
                <c:pt idx="6">
                  <c:v>보령시</c:v>
                </c:pt>
                <c:pt idx="7">
                  <c:v>천안시</c:v>
                </c:pt>
                <c:pt idx="8">
                  <c:v>계룡시</c:v>
                </c:pt>
                <c:pt idx="9">
                  <c:v>충주시</c:v>
                </c:pt>
                <c:pt idx="10">
                  <c:v>증평군</c:v>
                </c:pt>
                <c:pt idx="11">
                  <c:v>부여군</c:v>
                </c:pt>
                <c:pt idx="12">
                  <c:v>예산군</c:v>
                </c:pt>
                <c:pt idx="13">
                  <c:v>청양군</c:v>
                </c:pt>
                <c:pt idx="14">
                  <c:v>태안군</c:v>
                </c:pt>
                <c:pt idx="15">
                  <c:v>보은군</c:v>
                </c:pt>
                <c:pt idx="16">
                  <c:v>옥천군</c:v>
                </c:pt>
                <c:pt idx="17">
                  <c:v>서천군</c:v>
                </c:pt>
              </c:strCache>
            </c:strRef>
          </c:cat>
          <c:val>
            <c:numRef>
              <c:f>Sheet1!$B$2:$B$19</c:f>
              <c:numCache>
                <c:formatCode>General</c:formatCode>
                <c:ptCount val="18"/>
                <c:pt idx="0">
                  <c:v>8</c:v>
                </c:pt>
                <c:pt idx="1">
                  <c:v>1</c:v>
                </c:pt>
                <c:pt idx="2">
                  <c:v>2</c:v>
                </c:pt>
                <c:pt idx="3">
                  <c:v>3</c:v>
                </c:pt>
                <c:pt idx="4">
                  <c:v>3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  <c:pt idx="9">
                  <c:v>1</c:v>
                </c:pt>
                <c:pt idx="10">
                  <c:v>0</c:v>
                </c:pt>
                <c:pt idx="11">
                  <c:v>1</c:v>
                </c:pt>
                <c:pt idx="12">
                  <c:v>4</c:v>
                </c:pt>
                <c:pt idx="13">
                  <c:v>0</c:v>
                </c:pt>
                <c:pt idx="14">
                  <c:v>0</c:v>
                </c:pt>
                <c:pt idx="15">
                  <c:v>0</c:v>
                </c:pt>
                <c:pt idx="16">
                  <c:v>0</c:v>
                </c:pt>
                <c:pt idx="17">
                  <c:v>0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00"/>
        <c:overlap val="-24"/>
        <c:axId val="370196392"/>
        <c:axId val="370194040"/>
      </c:barChart>
      <c:catAx>
        <c:axId val="37019639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0" spcFirstLastPara="1" vertOverflow="ellipsis" vert="wordArtVertRtl" wrap="square" anchor="ctr" anchorCtr="1"/>
          <a:lstStyle/>
          <a:p>
            <a:pPr>
              <a:defRPr sz="15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서울남산체 M" panose="02020603020101020101" pitchFamily="18" charset="-127"/>
                <a:ea typeface="서울남산체 M" panose="02020603020101020101" pitchFamily="18" charset="-127"/>
                <a:cs typeface="+mn-cs"/>
              </a:defRPr>
            </a:pPr>
            <a:endParaRPr lang="ko-KR"/>
          </a:p>
        </c:txPr>
        <c:crossAx val="370194040"/>
        <c:crosses val="autoZero"/>
        <c:auto val="1"/>
        <c:lblAlgn val="ctr"/>
        <c:lblOffset val="100"/>
        <c:noMultiLvlLbl val="0"/>
      </c:catAx>
      <c:valAx>
        <c:axId val="37019404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서울남산체 M" panose="02020603020101020101" pitchFamily="18" charset="-127"/>
                <a:ea typeface="서울남산체 M" panose="02020603020101020101" pitchFamily="18" charset="-127"/>
                <a:cs typeface="+mn-cs"/>
              </a:defRPr>
            </a:pPr>
            <a:endParaRPr lang="ko-KR"/>
          </a:p>
        </c:txPr>
        <c:crossAx val="37019639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서울남산체 M" panose="02020603020101020101" pitchFamily="18" charset="-127"/>
          <a:ea typeface="서울남산체 M" panose="02020603020101020101" pitchFamily="18" charset="-127"/>
        </a:defRPr>
      </a:pPr>
      <a:endParaRPr lang="ko-KR"/>
    </a:p>
  </c:txPr>
  <c:externalData r:id="rId3">
    <c:autoUpdate val="0"/>
  </c:externalData>
  <c:userShapes r:id="rId4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3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서울남산체 M" panose="02020603020101020101" pitchFamily="18" charset="-127"/>
                <a:ea typeface="서울남산체 M" panose="02020603020101020101" pitchFamily="18" charset="-127"/>
                <a:cs typeface="+mn-cs"/>
              </a:defRPr>
            </a:pPr>
            <a:r>
              <a:rPr lang="ko-KR" altLang="en-US" sz="3200" smtClean="0"/>
              <a:t>센터 이용자 학력 수준</a:t>
            </a:r>
            <a:endParaRPr lang="ko-KR" altLang="en-US" sz="3200"/>
          </a:p>
        </c:rich>
      </c:tx>
      <c:layout>
        <c:manualLayout>
          <c:xMode val="edge"/>
          <c:yMode val="edge"/>
          <c:x val="0.37616576627872073"/>
          <c:y val="1.4992933589230723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32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서울남산체 M" panose="02020603020101020101" pitchFamily="18" charset="-127"/>
              <a:ea typeface="서울남산체 M" panose="02020603020101020101" pitchFamily="18" charset="-127"/>
              <a:cs typeface="+mn-cs"/>
            </a:defRPr>
          </a:pPr>
          <a:endParaRPr lang="ko-KR"/>
        </a:p>
      </c:txPr>
    </c:title>
    <c:autoTitleDeleted val="0"/>
    <c:plotArea>
      <c:layout>
        <c:manualLayout>
          <c:layoutTarget val="inner"/>
          <c:xMode val="edge"/>
          <c:yMode val="edge"/>
          <c:x val="3.8665299406989248E-2"/>
          <c:y val="0.17472147548006059"/>
          <c:w val="0.9498574786430487"/>
          <c:h val="0.7415432433982182"/>
        </c:manualLayout>
      </c:layout>
      <c:barChart>
        <c:barDir val="col"/>
        <c:grouping val="clustered"/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총 201명</c:v>
                </c:pt>
              </c:strCache>
            </c:strRef>
          </c:tx>
          <c:invertIfNegative val="0"/>
          <c:dPt>
            <c:idx val="0"/>
            <c:invertIfNegative val="0"/>
            <c:bubble3D val="0"/>
            <c:spPr>
              <a:gradFill rotWithShape="1">
                <a:gsLst>
                  <a:gs pos="0">
                    <a:schemeClr val="accent1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1"/>
            <c:invertIfNegative val="0"/>
            <c:bubble3D val="0"/>
            <c:spPr>
              <a:gradFill rotWithShape="1">
                <a:gsLst>
                  <a:gs pos="0">
                    <a:schemeClr val="accent2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2"/>
            <c:invertIfNegative val="0"/>
            <c:bubble3D val="0"/>
            <c:spPr>
              <a:gradFill rotWithShape="1">
                <a:gsLst>
                  <a:gs pos="0">
                    <a:schemeClr val="accent3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3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3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3"/>
            <c:invertIfNegative val="0"/>
            <c:bubble3D val="0"/>
            <c:spPr>
              <a:gradFill rotWithShape="1">
                <a:gsLst>
                  <a:gs pos="0">
                    <a:schemeClr val="accent4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4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4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4"/>
            <c:invertIfNegative val="0"/>
            <c:bubble3D val="0"/>
            <c:spPr>
              <a:gradFill rotWithShape="1">
                <a:gsLst>
                  <a:gs pos="0">
                    <a:schemeClr val="accent5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5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5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5"/>
            <c:invertIfNegative val="0"/>
            <c:bubble3D val="0"/>
            <c:spPr>
              <a:gradFill rotWithShape="1">
                <a:gsLst>
                  <a:gs pos="0">
                    <a:schemeClr val="accent6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6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6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6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서울남산체 M" panose="02020603020101020101" pitchFamily="18" charset="-127"/>
                    <a:ea typeface="서울남산체 M" panose="02020603020101020101" pitchFamily="18" charset="-127"/>
                    <a:cs typeface="+mn-cs"/>
                  </a:defRPr>
                </a:pPr>
                <a:endParaRPr lang="ko-K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Sheet1!$A$2:$A$7</c:f>
              <c:strCache>
                <c:ptCount val="6"/>
                <c:pt idx="0">
                  <c:v>무학</c:v>
                </c:pt>
                <c:pt idx="1">
                  <c:v>초졸</c:v>
                </c:pt>
                <c:pt idx="2">
                  <c:v>중줄</c:v>
                </c:pt>
                <c:pt idx="3">
                  <c:v>고졸</c:v>
                </c:pt>
                <c:pt idx="4">
                  <c:v>대졸</c:v>
                </c:pt>
                <c:pt idx="5">
                  <c:v>대학원이상</c:v>
                </c:pt>
              </c:strCache>
            </c:strRef>
          </c:cat>
          <c:val>
            <c:numRef>
              <c:f>Sheet1!$B$2:$B$7</c:f>
              <c:numCache>
                <c:formatCode>General</c:formatCode>
                <c:ptCount val="6"/>
                <c:pt idx="0">
                  <c:v>0</c:v>
                </c:pt>
                <c:pt idx="1">
                  <c:v>1</c:v>
                </c:pt>
                <c:pt idx="2">
                  <c:v>2</c:v>
                </c:pt>
                <c:pt idx="3">
                  <c:v>24</c:v>
                </c:pt>
                <c:pt idx="4">
                  <c:v>60</c:v>
                </c:pt>
                <c:pt idx="5">
                  <c:v>4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00"/>
        <c:overlap val="-24"/>
        <c:axId val="370197568"/>
        <c:axId val="386100648"/>
      </c:barChart>
      <c:catAx>
        <c:axId val="37019756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서울남산체 M" panose="02020603020101020101" pitchFamily="18" charset="-127"/>
                <a:ea typeface="서울남산체 M" panose="02020603020101020101" pitchFamily="18" charset="-127"/>
                <a:cs typeface="+mn-cs"/>
              </a:defRPr>
            </a:pPr>
            <a:endParaRPr lang="ko-KR"/>
          </a:p>
        </c:txPr>
        <c:crossAx val="386100648"/>
        <c:crosses val="autoZero"/>
        <c:auto val="1"/>
        <c:lblAlgn val="ctr"/>
        <c:lblOffset val="100"/>
        <c:noMultiLvlLbl val="0"/>
      </c:catAx>
      <c:valAx>
        <c:axId val="38610064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서울남산체 M" panose="02020603020101020101" pitchFamily="18" charset="-127"/>
                <a:ea typeface="서울남산체 M" panose="02020603020101020101" pitchFamily="18" charset="-127"/>
                <a:cs typeface="+mn-cs"/>
              </a:defRPr>
            </a:pPr>
            <a:endParaRPr lang="ko-KR"/>
          </a:p>
        </c:txPr>
        <c:crossAx val="37019756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서울남산체 M" panose="02020603020101020101" pitchFamily="18" charset="-127"/>
          <a:ea typeface="서울남산체 M" panose="02020603020101020101" pitchFamily="18" charset="-127"/>
        </a:defRPr>
      </a:pPr>
      <a:endParaRPr lang="ko-KR"/>
    </a:p>
  </c:txPr>
  <c:externalData r:id="rId3">
    <c:autoUpdate val="0"/>
  </c:externalData>
  <c:userShapes r:id="rId4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3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서울남산체 M" panose="02020603020101020101" pitchFamily="18" charset="-127"/>
                <a:ea typeface="서울남산체 M" panose="02020603020101020101" pitchFamily="18" charset="-127"/>
                <a:cs typeface="+mn-cs"/>
              </a:defRPr>
            </a:pPr>
            <a:r>
              <a:rPr lang="ko-KR" altLang="en-US" sz="3200" smtClean="0"/>
              <a:t>센터 이용자 직업</a:t>
            </a:r>
            <a:endParaRPr lang="ko-KR" altLang="en-US" sz="3200"/>
          </a:p>
        </c:rich>
      </c:tx>
      <c:layout>
        <c:manualLayout>
          <c:xMode val="edge"/>
          <c:yMode val="edge"/>
          <c:x val="0.40373041591782549"/>
          <c:y val="6.6975364219383103E-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32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서울남산체 M" panose="02020603020101020101" pitchFamily="18" charset="-127"/>
              <a:ea typeface="서울남산체 M" panose="02020603020101020101" pitchFamily="18" charset="-127"/>
              <a:cs typeface="+mn-cs"/>
            </a:defRPr>
          </a:pPr>
          <a:endParaRPr lang="ko-KR"/>
        </a:p>
      </c:txPr>
    </c:title>
    <c:autoTitleDeleted val="0"/>
    <c:plotArea>
      <c:layout>
        <c:manualLayout>
          <c:layoutTarget val="inner"/>
          <c:xMode val="edge"/>
          <c:yMode val="edge"/>
          <c:x val="3.6368245270397184E-2"/>
          <c:y val="0.17049828400673661"/>
          <c:w val="0.9498574786430487"/>
          <c:h val="0.63924818528370952"/>
        </c:manualLayout>
      </c:layout>
      <c:barChart>
        <c:barDir val="col"/>
        <c:grouping val="clustered"/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총 201명</c:v>
                </c:pt>
              </c:strCache>
            </c:strRef>
          </c:tx>
          <c:invertIfNegative val="0"/>
          <c:dPt>
            <c:idx val="0"/>
            <c:invertIfNegative val="0"/>
            <c:bubble3D val="0"/>
            <c:spPr>
              <a:gradFill rotWithShape="1">
                <a:gsLst>
                  <a:gs pos="0">
                    <a:schemeClr val="accent1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1"/>
            <c:invertIfNegative val="0"/>
            <c:bubble3D val="0"/>
            <c:spPr>
              <a:gradFill rotWithShape="1">
                <a:gsLst>
                  <a:gs pos="0">
                    <a:schemeClr val="accent2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2"/>
            <c:invertIfNegative val="0"/>
            <c:bubble3D val="0"/>
            <c:spPr>
              <a:gradFill rotWithShape="1">
                <a:gsLst>
                  <a:gs pos="0">
                    <a:schemeClr val="accent3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3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3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3"/>
            <c:invertIfNegative val="0"/>
            <c:bubble3D val="0"/>
            <c:spPr>
              <a:gradFill rotWithShape="1">
                <a:gsLst>
                  <a:gs pos="0">
                    <a:schemeClr val="accent4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4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4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4"/>
            <c:invertIfNegative val="0"/>
            <c:bubble3D val="0"/>
            <c:spPr>
              <a:gradFill rotWithShape="1">
                <a:gsLst>
                  <a:gs pos="0">
                    <a:schemeClr val="accent5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5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5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5"/>
            <c:invertIfNegative val="0"/>
            <c:bubble3D val="0"/>
            <c:spPr>
              <a:gradFill rotWithShape="1">
                <a:gsLst>
                  <a:gs pos="0">
                    <a:schemeClr val="accent6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6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6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6"/>
            <c:invertIfNegative val="0"/>
            <c:bubble3D val="0"/>
            <c:spPr>
              <a:gradFill rotWithShape="1">
                <a:gsLst>
                  <a:gs pos="0">
                    <a:schemeClr val="accent1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7"/>
            <c:invertIfNegative val="0"/>
            <c:bubble3D val="0"/>
            <c:spPr>
              <a:gradFill rotWithShape="1">
                <a:gsLst>
                  <a:gs pos="0">
                    <a:schemeClr val="accent2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8"/>
            <c:invertIfNegative val="0"/>
            <c:bubble3D val="0"/>
            <c:spPr>
              <a:gradFill rotWithShape="1">
                <a:gsLst>
                  <a:gs pos="0">
                    <a:schemeClr val="accent3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3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3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9"/>
            <c:invertIfNegative val="0"/>
            <c:bubble3D val="0"/>
            <c:spPr>
              <a:gradFill rotWithShape="1">
                <a:gsLst>
                  <a:gs pos="0">
                    <a:schemeClr val="accent4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4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4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10"/>
            <c:invertIfNegative val="0"/>
            <c:bubble3D val="0"/>
            <c:spPr>
              <a:gradFill rotWithShape="1">
                <a:gsLst>
                  <a:gs pos="0">
                    <a:schemeClr val="accent5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5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5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11"/>
            <c:invertIfNegative val="0"/>
            <c:bubble3D val="0"/>
            <c:spPr>
              <a:gradFill rotWithShape="1">
                <a:gsLst>
                  <a:gs pos="0">
                    <a:schemeClr val="accent6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6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6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12"/>
            <c:invertIfNegative val="0"/>
            <c:bubble3D val="0"/>
            <c:spPr>
              <a:gradFill rotWithShape="1">
                <a:gsLst>
                  <a:gs pos="0">
                    <a:schemeClr val="accent1">
                      <a:lumMod val="80000"/>
                      <a:lumOff val="2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lumMod val="80000"/>
                      <a:lumOff val="2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80000"/>
                      <a:lumOff val="2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13"/>
            <c:invertIfNegative val="0"/>
            <c:bubble3D val="0"/>
            <c:spPr>
              <a:gradFill rotWithShape="1">
                <a:gsLst>
                  <a:gs pos="0">
                    <a:schemeClr val="accent2">
                      <a:lumMod val="80000"/>
                      <a:lumOff val="2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lumMod val="80000"/>
                      <a:lumOff val="2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80000"/>
                      <a:lumOff val="2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6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서울남산체 M" panose="02020603020101020101" pitchFamily="18" charset="-127"/>
                    <a:ea typeface="서울남산체 M" panose="02020603020101020101" pitchFamily="18" charset="-127"/>
                    <a:cs typeface="+mn-cs"/>
                  </a:defRPr>
                </a:pPr>
                <a:endParaRPr lang="ko-K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Sheet1!$A$2:$A$15</c:f>
              <c:strCache>
                <c:ptCount val="14"/>
                <c:pt idx="0">
                  <c:v>농업, 어업,     임업, 광업</c:v>
                </c:pt>
                <c:pt idx="1">
                  <c:v>자영업</c:v>
                </c:pt>
                <c:pt idx="2">
                  <c:v>서비스직</c:v>
                </c:pt>
                <c:pt idx="3">
                  <c:v>판매영업직</c:v>
                </c:pt>
                <c:pt idx="4">
                  <c:v>기능/   생산직</c:v>
                </c:pt>
                <c:pt idx="5">
                  <c:v>단순노무</c:v>
                </c:pt>
                <c:pt idx="6">
                  <c:v>고위공직/  임직원, 관리사</c:v>
                </c:pt>
                <c:pt idx="7">
                  <c:v>전문직</c:v>
                </c:pt>
                <c:pt idx="8">
                  <c:v>기술직/  준전문직</c:v>
                </c:pt>
                <c:pt idx="9">
                  <c:v>일반사무직</c:v>
                </c:pt>
                <c:pt idx="10">
                  <c:v>주부</c:v>
                </c:pt>
                <c:pt idx="11">
                  <c:v>학생</c:v>
                </c:pt>
                <c:pt idx="12">
                  <c:v>무직</c:v>
                </c:pt>
                <c:pt idx="13">
                  <c:v>기타</c:v>
                </c:pt>
              </c:strCache>
            </c:strRef>
          </c:cat>
          <c:val>
            <c:numRef>
              <c:f>Sheet1!$B$2:$B$15</c:f>
              <c:numCache>
                <c:formatCode>General</c:formatCode>
                <c:ptCount val="14"/>
                <c:pt idx="0">
                  <c:v>0</c:v>
                </c:pt>
                <c:pt idx="1">
                  <c:v>12</c:v>
                </c:pt>
                <c:pt idx="2">
                  <c:v>5</c:v>
                </c:pt>
                <c:pt idx="3">
                  <c:v>3</c:v>
                </c:pt>
                <c:pt idx="4">
                  <c:v>12</c:v>
                </c:pt>
                <c:pt idx="5">
                  <c:v>3</c:v>
                </c:pt>
                <c:pt idx="6">
                  <c:v>0</c:v>
                </c:pt>
                <c:pt idx="7">
                  <c:v>1</c:v>
                </c:pt>
                <c:pt idx="8">
                  <c:v>11</c:v>
                </c:pt>
                <c:pt idx="9">
                  <c:v>11</c:v>
                </c:pt>
                <c:pt idx="10">
                  <c:v>0</c:v>
                </c:pt>
                <c:pt idx="11">
                  <c:v>16</c:v>
                </c:pt>
                <c:pt idx="12">
                  <c:v>15</c:v>
                </c:pt>
                <c:pt idx="13">
                  <c:v>2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00"/>
        <c:overlap val="-24"/>
        <c:axId val="386104176"/>
        <c:axId val="386103784"/>
      </c:barChart>
      <c:catAx>
        <c:axId val="38610417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0" spcFirstLastPara="1" vertOverflow="ellipsis" wrap="square" anchor="ctr" anchorCtr="1"/>
          <a:lstStyle/>
          <a:p>
            <a:pPr>
              <a:defRPr sz="1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서울남산체 M" panose="02020603020101020101" pitchFamily="18" charset="-127"/>
                <a:ea typeface="서울남산체 M" panose="02020603020101020101" pitchFamily="18" charset="-127"/>
                <a:cs typeface="+mn-cs"/>
              </a:defRPr>
            </a:pPr>
            <a:endParaRPr lang="ko-KR"/>
          </a:p>
        </c:txPr>
        <c:crossAx val="386103784"/>
        <c:crosses val="autoZero"/>
        <c:auto val="1"/>
        <c:lblAlgn val="ctr"/>
        <c:lblOffset val="100"/>
        <c:noMultiLvlLbl val="0"/>
      </c:catAx>
      <c:valAx>
        <c:axId val="38610378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서울남산체 M" panose="02020603020101020101" pitchFamily="18" charset="-127"/>
                <a:ea typeface="서울남산체 M" panose="02020603020101020101" pitchFamily="18" charset="-127"/>
                <a:cs typeface="+mn-cs"/>
              </a:defRPr>
            </a:pPr>
            <a:endParaRPr lang="ko-KR"/>
          </a:p>
        </c:txPr>
        <c:crossAx val="38610417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서울남산체 M" panose="02020603020101020101" pitchFamily="18" charset="-127"/>
          <a:ea typeface="서울남산체 M" panose="02020603020101020101" pitchFamily="18" charset="-127"/>
        </a:defRPr>
      </a:pPr>
      <a:endParaRPr lang="ko-KR"/>
    </a:p>
  </c:txPr>
  <c:externalData r:id="rId3">
    <c:autoUpdate val="0"/>
  </c:externalData>
  <c:userShapes r:id="rId4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3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서울남산체 M" panose="02020603020101020101" pitchFamily="18" charset="-127"/>
                <a:ea typeface="서울남산체 M" panose="02020603020101020101" pitchFamily="18" charset="-127"/>
                <a:cs typeface="+mn-cs"/>
              </a:defRPr>
            </a:pPr>
            <a:r>
              <a:rPr lang="ko-KR" altLang="en-US" sz="3200" smtClean="0"/>
              <a:t>센터 이용자 월소득</a:t>
            </a:r>
            <a:endParaRPr lang="ko-KR" altLang="en-US" sz="3200"/>
          </a:p>
        </c:rich>
      </c:tx>
      <c:layout>
        <c:manualLayout>
          <c:xMode val="edge"/>
          <c:yMode val="edge"/>
          <c:x val="0.36697754973235247"/>
          <c:y val="2.3560324211648279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32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서울남산체 M" panose="02020603020101020101" pitchFamily="18" charset="-127"/>
              <a:ea typeface="서울남산체 M" panose="02020603020101020101" pitchFamily="18" charset="-127"/>
              <a:cs typeface="+mn-cs"/>
            </a:defRPr>
          </a:pPr>
          <a:endParaRPr lang="ko-KR"/>
        </a:p>
      </c:txPr>
    </c:title>
    <c:autoTitleDeleted val="0"/>
    <c:plotArea>
      <c:layout>
        <c:manualLayout>
          <c:layoutTarget val="inner"/>
          <c:xMode val="edge"/>
          <c:yMode val="edge"/>
          <c:x val="3.8665299406989248E-2"/>
          <c:y val="0.17472147548006059"/>
          <c:w val="0.9498574786430487"/>
          <c:h val="0.71369922387536133"/>
        </c:manualLayout>
      </c:layout>
      <c:barChart>
        <c:barDir val="col"/>
        <c:grouping val="clustered"/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총 90명</c:v>
                </c:pt>
              </c:strCache>
            </c:strRef>
          </c:tx>
          <c:invertIfNegative val="0"/>
          <c:dPt>
            <c:idx val="0"/>
            <c:invertIfNegative val="0"/>
            <c:bubble3D val="0"/>
            <c:spPr>
              <a:gradFill rotWithShape="1">
                <a:gsLst>
                  <a:gs pos="0">
                    <a:schemeClr val="accent1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1"/>
            <c:invertIfNegative val="0"/>
            <c:bubble3D val="0"/>
            <c:spPr>
              <a:gradFill rotWithShape="1">
                <a:gsLst>
                  <a:gs pos="0">
                    <a:schemeClr val="accent2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2"/>
            <c:invertIfNegative val="0"/>
            <c:bubble3D val="0"/>
            <c:spPr>
              <a:gradFill rotWithShape="1">
                <a:gsLst>
                  <a:gs pos="0">
                    <a:schemeClr val="accent3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3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3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3"/>
            <c:invertIfNegative val="0"/>
            <c:bubble3D val="0"/>
            <c:spPr>
              <a:gradFill rotWithShape="1">
                <a:gsLst>
                  <a:gs pos="0">
                    <a:schemeClr val="accent4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4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4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4"/>
            <c:invertIfNegative val="0"/>
            <c:bubble3D val="0"/>
            <c:spPr>
              <a:gradFill rotWithShape="1">
                <a:gsLst>
                  <a:gs pos="0">
                    <a:schemeClr val="accent5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5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5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5"/>
            <c:invertIfNegative val="0"/>
            <c:bubble3D val="0"/>
            <c:spPr>
              <a:gradFill rotWithShape="1">
                <a:gsLst>
                  <a:gs pos="0">
                    <a:schemeClr val="accent6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6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6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6"/>
            <c:invertIfNegative val="0"/>
            <c:bubble3D val="0"/>
            <c:spPr>
              <a:gradFill rotWithShape="1">
                <a:gsLst>
                  <a:gs pos="0">
                    <a:schemeClr val="accent1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7"/>
            <c:invertIfNegative val="0"/>
            <c:bubble3D val="0"/>
            <c:spPr>
              <a:gradFill rotWithShape="1">
                <a:gsLst>
                  <a:gs pos="0">
                    <a:schemeClr val="accent2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8"/>
            <c:invertIfNegative val="0"/>
            <c:bubble3D val="0"/>
            <c:spPr>
              <a:gradFill rotWithShape="1">
                <a:gsLst>
                  <a:gs pos="0">
                    <a:schemeClr val="accent3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3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3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6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서울남산체 M" panose="02020603020101020101" pitchFamily="18" charset="-127"/>
                    <a:ea typeface="서울남산체 M" panose="02020603020101020101" pitchFamily="18" charset="-127"/>
                    <a:cs typeface="+mn-cs"/>
                  </a:defRPr>
                </a:pPr>
                <a:endParaRPr lang="ko-K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Sheet1!$A$2:$A$10</c:f>
              <c:strCache>
                <c:ptCount val="9"/>
                <c:pt idx="0">
                  <c:v>소득없음</c:v>
                </c:pt>
                <c:pt idx="1">
                  <c:v>1~99만원</c:v>
                </c:pt>
                <c:pt idx="2">
                  <c:v>100만원대</c:v>
                </c:pt>
                <c:pt idx="3">
                  <c:v>200만원대</c:v>
                </c:pt>
                <c:pt idx="4">
                  <c:v>300만원대</c:v>
                </c:pt>
                <c:pt idx="5">
                  <c:v>400만원대</c:v>
                </c:pt>
                <c:pt idx="6">
                  <c:v>500만원대</c:v>
                </c:pt>
                <c:pt idx="7">
                  <c:v>600~999만원</c:v>
                </c:pt>
                <c:pt idx="8">
                  <c:v>1000만원이상</c:v>
                </c:pt>
              </c:strCache>
            </c:strRef>
          </c:cat>
          <c:val>
            <c:numRef>
              <c:f>Sheet1!$B$2:$B$10</c:f>
              <c:numCache>
                <c:formatCode>General</c:formatCode>
                <c:ptCount val="9"/>
                <c:pt idx="0">
                  <c:v>31</c:v>
                </c:pt>
                <c:pt idx="1">
                  <c:v>3</c:v>
                </c:pt>
                <c:pt idx="2">
                  <c:v>8</c:v>
                </c:pt>
                <c:pt idx="3">
                  <c:v>24</c:v>
                </c:pt>
                <c:pt idx="4">
                  <c:v>13</c:v>
                </c:pt>
                <c:pt idx="5">
                  <c:v>1</c:v>
                </c:pt>
                <c:pt idx="6">
                  <c:v>6</c:v>
                </c:pt>
                <c:pt idx="7">
                  <c:v>4</c:v>
                </c:pt>
                <c:pt idx="8">
                  <c:v>0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00"/>
        <c:overlap val="-24"/>
        <c:axId val="331823528"/>
        <c:axId val="331825488"/>
      </c:barChart>
      <c:catAx>
        <c:axId val="33182352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0" spcFirstLastPara="1" vertOverflow="ellipsis" wrap="square" anchor="ctr" anchorCtr="1"/>
          <a:lstStyle/>
          <a:p>
            <a:pPr>
              <a:defRPr sz="14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서울남산체 M" panose="02020603020101020101" pitchFamily="18" charset="-127"/>
                <a:ea typeface="서울남산체 M" panose="02020603020101020101" pitchFamily="18" charset="-127"/>
                <a:cs typeface="+mn-cs"/>
              </a:defRPr>
            </a:pPr>
            <a:endParaRPr lang="ko-KR"/>
          </a:p>
        </c:txPr>
        <c:crossAx val="331825488"/>
        <c:crosses val="autoZero"/>
        <c:auto val="1"/>
        <c:lblAlgn val="ctr"/>
        <c:lblOffset val="100"/>
        <c:noMultiLvlLbl val="0"/>
      </c:catAx>
      <c:valAx>
        <c:axId val="33182548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서울남산체 M" panose="02020603020101020101" pitchFamily="18" charset="-127"/>
                <a:ea typeface="서울남산체 M" panose="02020603020101020101" pitchFamily="18" charset="-127"/>
                <a:cs typeface="+mn-cs"/>
              </a:defRPr>
            </a:pPr>
            <a:endParaRPr lang="ko-KR"/>
          </a:p>
        </c:txPr>
        <c:crossAx val="33182352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서울남산체 M" panose="02020603020101020101" pitchFamily="18" charset="-127"/>
          <a:ea typeface="서울남산체 M" panose="02020603020101020101" pitchFamily="18" charset="-127"/>
        </a:defRPr>
      </a:pPr>
      <a:endParaRPr lang="ko-KR"/>
    </a:p>
  </c:txPr>
  <c:externalData r:id="rId3">
    <c:autoUpdate val="0"/>
  </c:externalData>
  <c:userShapes r:id="rId4"/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3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서울남산체 M" panose="02020603020101020101" pitchFamily="18" charset="-127"/>
                <a:ea typeface="서울남산체 M" panose="02020603020101020101" pitchFamily="18" charset="-127"/>
                <a:cs typeface="+mn-cs"/>
              </a:defRPr>
            </a:pPr>
            <a:r>
              <a:rPr lang="ko-KR" altLang="en-US" sz="3200" smtClean="0"/>
              <a:t>센터 이용자 결혼 상태</a:t>
            </a:r>
            <a:endParaRPr lang="ko-KR" altLang="en-US" sz="3200"/>
          </a:p>
        </c:rich>
      </c:tx>
      <c:layout>
        <c:manualLayout>
          <c:xMode val="edge"/>
          <c:yMode val="edge"/>
          <c:x val="0.34630406250302387"/>
          <c:y val="2.141847655604389E-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32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서울남산체 M" panose="02020603020101020101" pitchFamily="18" charset="-127"/>
              <a:ea typeface="서울남산체 M" panose="02020603020101020101" pitchFamily="18" charset="-127"/>
              <a:cs typeface="+mn-cs"/>
            </a:defRPr>
          </a:pPr>
          <a:endParaRPr lang="ko-KR"/>
        </a:p>
      </c:txPr>
    </c:title>
    <c:autoTitleDeleted val="0"/>
    <c:plotArea>
      <c:layout>
        <c:manualLayout>
          <c:layoutTarget val="inner"/>
          <c:xMode val="edge"/>
          <c:yMode val="edge"/>
          <c:x val="3.8665299406989248E-2"/>
          <c:y val="0.17472147548006059"/>
          <c:w val="0.9498574786430487"/>
          <c:h val="0.7415432433982182"/>
        </c:manualLayout>
      </c:layout>
      <c:barChart>
        <c:barDir val="col"/>
        <c:grouping val="clustered"/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총 91명</c:v>
                </c:pt>
              </c:strCache>
            </c:strRef>
          </c:tx>
          <c:invertIfNegative val="0"/>
          <c:dPt>
            <c:idx val="0"/>
            <c:invertIfNegative val="0"/>
            <c:bubble3D val="0"/>
            <c:spPr>
              <a:gradFill rotWithShape="1">
                <a:gsLst>
                  <a:gs pos="0">
                    <a:schemeClr val="accent1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1"/>
            <c:invertIfNegative val="0"/>
            <c:bubble3D val="0"/>
            <c:spPr>
              <a:gradFill rotWithShape="1">
                <a:gsLst>
                  <a:gs pos="0">
                    <a:schemeClr val="accent2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2"/>
            <c:invertIfNegative val="0"/>
            <c:bubble3D val="0"/>
            <c:spPr>
              <a:gradFill rotWithShape="1">
                <a:gsLst>
                  <a:gs pos="0">
                    <a:schemeClr val="accent3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3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3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3"/>
            <c:invertIfNegative val="0"/>
            <c:bubble3D val="0"/>
            <c:spPr>
              <a:gradFill rotWithShape="1">
                <a:gsLst>
                  <a:gs pos="0">
                    <a:schemeClr val="accent4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4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4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4"/>
            <c:invertIfNegative val="0"/>
            <c:bubble3D val="0"/>
            <c:spPr>
              <a:gradFill rotWithShape="1">
                <a:gsLst>
                  <a:gs pos="0">
                    <a:schemeClr val="accent5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5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5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5"/>
            <c:invertIfNegative val="0"/>
            <c:bubble3D val="0"/>
            <c:spPr>
              <a:gradFill rotWithShape="1">
                <a:gsLst>
                  <a:gs pos="0">
                    <a:schemeClr val="accent6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6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6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6"/>
            <c:invertIfNegative val="0"/>
            <c:bubble3D val="0"/>
            <c:spPr>
              <a:gradFill rotWithShape="1">
                <a:gsLst>
                  <a:gs pos="0">
                    <a:schemeClr val="accent1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6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서울남산체 M" panose="02020603020101020101" pitchFamily="18" charset="-127"/>
                    <a:ea typeface="서울남산체 M" panose="02020603020101020101" pitchFamily="18" charset="-127"/>
                    <a:cs typeface="+mn-cs"/>
                  </a:defRPr>
                </a:pPr>
                <a:endParaRPr lang="ko-K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Sheet1!$A$2:$A$8</c:f>
              <c:strCache>
                <c:ptCount val="7"/>
                <c:pt idx="0">
                  <c:v>기혼</c:v>
                </c:pt>
                <c:pt idx="1">
                  <c:v>미혼</c:v>
                </c:pt>
                <c:pt idx="2">
                  <c:v>별거</c:v>
                </c:pt>
                <c:pt idx="3">
                  <c:v>이혼</c:v>
                </c:pt>
                <c:pt idx="4">
                  <c:v>동거</c:v>
                </c:pt>
                <c:pt idx="5">
                  <c:v>재혼</c:v>
                </c:pt>
                <c:pt idx="6">
                  <c:v>사별</c:v>
                </c:pt>
              </c:strCache>
            </c:strRef>
          </c:cat>
          <c:val>
            <c:numRef>
              <c:f>Sheet1!$B$2:$B$8</c:f>
              <c:numCache>
                <c:formatCode>General</c:formatCode>
                <c:ptCount val="7"/>
                <c:pt idx="0">
                  <c:v>39</c:v>
                </c:pt>
                <c:pt idx="1">
                  <c:v>45</c:v>
                </c:pt>
                <c:pt idx="2">
                  <c:v>2</c:v>
                </c:pt>
                <c:pt idx="3">
                  <c:v>4</c:v>
                </c:pt>
                <c:pt idx="4">
                  <c:v>2</c:v>
                </c:pt>
                <c:pt idx="5">
                  <c:v>0</c:v>
                </c:pt>
                <c:pt idx="6">
                  <c:v>0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00"/>
        <c:overlap val="-24"/>
        <c:axId val="260428072"/>
        <c:axId val="367864344"/>
      </c:barChart>
      <c:catAx>
        <c:axId val="26042807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서울남산체 M" panose="02020603020101020101" pitchFamily="18" charset="-127"/>
                <a:ea typeface="서울남산체 M" panose="02020603020101020101" pitchFamily="18" charset="-127"/>
                <a:cs typeface="+mn-cs"/>
              </a:defRPr>
            </a:pPr>
            <a:endParaRPr lang="ko-KR"/>
          </a:p>
        </c:txPr>
        <c:crossAx val="367864344"/>
        <c:crosses val="autoZero"/>
        <c:auto val="1"/>
        <c:lblAlgn val="ctr"/>
        <c:lblOffset val="100"/>
        <c:noMultiLvlLbl val="0"/>
      </c:catAx>
      <c:valAx>
        <c:axId val="36786434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서울남산체 M" panose="02020603020101020101" pitchFamily="18" charset="-127"/>
                <a:ea typeface="서울남산체 M" panose="02020603020101020101" pitchFamily="18" charset="-127"/>
                <a:cs typeface="+mn-cs"/>
              </a:defRPr>
            </a:pPr>
            <a:endParaRPr lang="ko-KR"/>
          </a:p>
        </c:txPr>
        <c:crossAx val="26042807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서울남산체 M" panose="02020603020101020101" pitchFamily="18" charset="-127"/>
          <a:ea typeface="서울남산체 M" panose="02020603020101020101" pitchFamily="18" charset="-127"/>
        </a:defRPr>
      </a:pPr>
      <a:endParaRPr lang="ko-KR"/>
    </a:p>
  </c:txPr>
  <c:externalData r:id="rId3">
    <c:autoUpdate val="0"/>
  </c:externalData>
  <c:userShapes r:id="rId4"/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3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서울남산체 M" panose="02020603020101020101" pitchFamily="18" charset="-127"/>
                <a:ea typeface="서울남산체 M" panose="02020603020101020101" pitchFamily="18" charset="-127"/>
                <a:cs typeface="+mn-cs"/>
              </a:defRPr>
            </a:pPr>
            <a:r>
              <a:rPr lang="ko-KR" altLang="en-US" sz="3200" dirty="0" smtClean="0"/>
              <a:t>센터 이용자 도박 유형</a:t>
            </a:r>
            <a:r>
              <a:rPr lang="en-US" altLang="ko-KR" sz="3200" dirty="0" smtClean="0"/>
              <a:t>(</a:t>
            </a:r>
            <a:r>
              <a:rPr lang="ko-KR" altLang="en-US" sz="3200" dirty="0" smtClean="0"/>
              <a:t>합법</a:t>
            </a:r>
            <a:r>
              <a:rPr lang="en-US" altLang="ko-KR" sz="3200" dirty="0" smtClean="0"/>
              <a:t>)</a:t>
            </a:r>
            <a:endParaRPr lang="ko-KR" altLang="en-US" sz="3200" dirty="0"/>
          </a:p>
        </c:rich>
      </c:tx>
      <c:layout>
        <c:manualLayout>
          <c:xMode val="edge"/>
          <c:yMode val="edge"/>
          <c:x val="0.32563057527369532"/>
          <c:y val="8.8091700099479555E-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32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서울남산체 M" panose="02020603020101020101" pitchFamily="18" charset="-127"/>
              <a:ea typeface="서울남산체 M" panose="02020603020101020101" pitchFamily="18" charset="-127"/>
              <a:cs typeface="+mn-cs"/>
            </a:defRPr>
          </a:pPr>
          <a:endParaRPr lang="ko-KR"/>
        </a:p>
      </c:txPr>
    </c:title>
    <c:autoTitleDeleted val="0"/>
    <c:plotArea>
      <c:layout>
        <c:manualLayout>
          <c:layoutTarget val="inner"/>
          <c:xMode val="edge"/>
          <c:yMode val="edge"/>
          <c:x val="3.6368245270397184E-2"/>
          <c:y val="0.25707526111513207"/>
          <c:w val="0.9498574786430487"/>
          <c:h val="0.66036452116380606"/>
        </c:manualLayout>
      </c:layout>
      <c:barChart>
        <c:barDir val="col"/>
        <c:grouping val="clustered"/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총 33명</c:v>
                </c:pt>
              </c:strCache>
            </c:strRef>
          </c:tx>
          <c:invertIfNegative val="0"/>
          <c:dPt>
            <c:idx val="0"/>
            <c:invertIfNegative val="0"/>
            <c:bubble3D val="0"/>
            <c:spPr>
              <a:gradFill rotWithShape="1">
                <a:gsLst>
                  <a:gs pos="0">
                    <a:schemeClr val="accent1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1"/>
            <c:invertIfNegative val="0"/>
            <c:bubble3D val="0"/>
            <c:spPr>
              <a:gradFill rotWithShape="1">
                <a:gsLst>
                  <a:gs pos="0">
                    <a:schemeClr val="accent2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2"/>
            <c:invertIfNegative val="0"/>
            <c:bubble3D val="0"/>
            <c:spPr>
              <a:gradFill rotWithShape="1">
                <a:gsLst>
                  <a:gs pos="0">
                    <a:schemeClr val="accent3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3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3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3"/>
            <c:invertIfNegative val="0"/>
            <c:bubble3D val="0"/>
            <c:spPr>
              <a:gradFill rotWithShape="1">
                <a:gsLst>
                  <a:gs pos="0">
                    <a:schemeClr val="accent4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4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4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4"/>
            <c:invertIfNegative val="0"/>
            <c:bubble3D val="0"/>
            <c:spPr>
              <a:gradFill rotWithShape="1">
                <a:gsLst>
                  <a:gs pos="0">
                    <a:schemeClr val="accent5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5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5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6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서울남산체 M" panose="02020603020101020101" pitchFamily="18" charset="-127"/>
                    <a:ea typeface="서울남산체 M" panose="02020603020101020101" pitchFamily="18" charset="-127"/>
                    <a:cs typeface="+mn-cs"/>
                  </a:defRPr>
                </a:pPr>
                <a:endParaRPr lang="ko-K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Sheet1!$A$2:$A$6</c:f>
              <c:strCache>
                <c:ptCount val="5"/>
                <c:pt idx="0">
                  <c:v>카지노</c:v>
                </c:pt>
                <c:pt idx="1">
                  <c:v>경마</c:v>
                </c:pt>
                <c:pt idx="2">
                  <c:v>스포츠배팅</c:v>
                </c:pt>
                <c:pt idx="3">
                  <c:v>카드</c:v>
                </c:pt>
                <c:pt idx="4">
                  <c:v>기타도박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4</c:v>
                </c:pt>
                <c:pt idx="1">
                  <c:v>6</c:v>
                </c:pt>
                <c:pt idx="2">
                  <c:v>3</c:v>
                </c:pt>
                <c:pt idx="3">
                  <c:v>1</c:v>
                </c:pt>
                <c:pt idx="4">
                  <c:v>4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00"/>
        <c:overlap val="-24"/>
        <c:axId val="394001776"/>
        <c:axId val="366294656"/>
      </c:barChart>
      <c:catAx>
        <c:axId val="39400177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0" spcFirstLastPara="1" vertOverflow="ellipsis" wrap="square" anchor="ctr" anchorCtr="1"/>
          <a:lstStyle/>
          <a:p>
            <a:pPr>
              <a:defRPr sz="18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서울남산체 M" panose="02020603020101020101" pitchFamily="18" charset="-127"/>
                <a:ea typeface="서울남산체 M" panose="02020603020101020101" pitchFamily="18" charset="-127"/>
                <a:cs typeface="+mn-cs"/>
              </a:defRPr>
            </a:pPr>
            <a:endParaRPr lang="ko-KR"/>
          </a:p>
        </c:txPr>
        <c:crossAx val="366294656"/>
        <c:crosses val="autoZero"/>
        <c:auto val="1"/>
        <c:lblAlgn val="ctr"/>
        <c:lblOffset val="100"/>
        <c:noMultiLvlLbl val="0"/>
      </c:catAx>
      <c:valAx>
        <c:axId val="36629465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서울남산체 M" panose="02020603020101020101" pitchFamily="18" charset="-127"/>
                <a:ea typeface="서울남산체 M" panose="02020603020101020101" pitchFamily="18" charset="-127"/>
                <a:cs typeface="+mn-cs"/>
              </a:defRPr>
            </a:pPr>
            <a:endParaRPr lang="ko-KR"/>
          </a:p>
        </c:txPr>
        <c:crossAx val="39400177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서울남산체 M" panose="02020603020101020101" pitchFamily="18" charset="-127"/>
          <a:ea typeface="서울남산체 M" panose="02020603020101020101" pitchFamily="18" charset="-127"/>
        </a:defRPr>
      </a:pPr>
      <a:endParaRPr lang="ko-KR"/>
    </a:p>
  </c:txPr>
  <c:externalData r:id="rId3">
    <c:autoUpdate val="0"/>
  </c:externalData>
  <c:userShapes r:id="rId4"/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3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서울남산체 M" panose="02020603020101020101" pitchFamily="18" charset="-127"/>
                <a:ea typeface="서울남산체 M" panose="02020603020101020101" pitchFamily="18" charset="-127"/>
                <a:cs typeface="+mn-cs"/>
              </a:defRPr>
            </a:pPr>
            <a:r>
              <a:rPr lang="ko-KR" altLang="en-US" sz="3200" smtClean="0"/>
              <a:t>센터 이용자 도박 유형</a:t>
            </a:r>
            <a:r>
              <a:rPr lang="en-US" altLang="ko-KR" sz="3200" smtClean="0"/>
              <a:t>(</a:t>
            </a:r>
            <a:r>
              <a:rPr lang="ko-KR" altLang="en-US" sz="3200" smtClean="0"/>
              <a:t>불법</a:t>
            </a:r>
            <a:r>
              <a:rPr lang="en-US" altLang="ko-KR" sz="3200" smtClean="0"/>
              <a:t>)</a:t>
            </a:r>
            <a:endParaRPr lang="ko-KR" altLang="en-US" sz="3200"/>
          </a:p>
        </c:rich>
      </c:tx>
      <c:layout>
        <c:manualLayout>
          <c:xMode val="edge"/>
          <c:yMode val="edge"/>
          <c:x val="0.32563057527369532"/>
          <c:y val="8.8091700099479555E-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32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서울남산체 M" panose="02020603020101020101" pitchFamily="18" charset="-127"/>
              <a:ea typeface="서울남산체 M" panose="02020603020101020101" pitchFamily="18" charset="-127"/>
              <a:cs typeface="+mn-cs"/>
            </a:defRPr>
          </a:pPr>
          <a:endParaRPr lang="ko-KR"/>
        </a:p>
      </c:txPr>
    </c:title>
    <c:autoTitleDeleted val="0"/>
    <c:plotArea>
      <c:layout>
        <c:manualLayout>
          <c:layoutTarget val="inner"/>
          <c:xMode val="edge"/>
          <c:yMode val="edge"/>
          <c:x val="3.6368245270397184E-2"/>
          <c:y val="0.25707526111513207"/>
          <c:w val="0.9498574786430487"/>
          <c:h val="0.66881105551584452"/>
        </c:manualLayout>
      </c:layout>
      <c:barChart>
        <c:barDir val="col"/>
        <c:grouping val="clustered"/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총 73명</c:v>
                </c:pt>
              </c:strCache>
            </c:strRef>
          </c:tx>
          <c:invertIfNegative val="0"/>
          <c:dPt>
            <c:idx val="0"/>
            <c:invertIfNegative val="0"/>
            <c:bubble3D val="0"/>
            <c:spPr>
              <a:gradFill rotWithShape="1">
                <a:gsLst>
                  <a:gs pos="0">
                    <a:schemeClr val="accent1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1"/>
            <c:invertIfNegative val="0"/>
            <c:bubble3D val="0"/>
            <c:spPr>
              <a:gradFill rotWithShape="1">
                <a:gsLst>
                  <a:gs pos="0">
                    <a:schemeClr val="accent2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2"/>
            <c:invertIfNegative val="0"/>
            <c:bubble3D val="0"/>
            <c:spPr>
              <a:gradFill rotWithShape="1">
                <a:gsLst>
                  <a:gs pos="0">
                    <a:schemeClr val="accent3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3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3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3"/>
            <c:invertIfNegative val="0"/>
            <c:bubble3D val="0"/>
            <c:spPr>
              <a:gradFill rotWithShape="1">
                <a:gsLst>
                  <a:gs pos="0">
                    <a:schemeClr val="accent4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4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4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4"/>
            <c:invertIfNegative val="0"/>
            <c:bubble3D val="0"/>
            <c:spPr>
              <a:gradFill rotWithShape="1">
                <a:gsLst>
                  <a:gs pos="0">
                    <a:schemeClr val="accent5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5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5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6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서울남산체 M" panose="02020603020101020101" pitchFamily="18" charset="-127"/>
                    <a:ea typeface="서울남산체 M" panose="02020603020101020101" pitchFamily="18" charset="-127"/>
                    <a:cs typeface="+mn-cs"/>
                  </a:defRPr>
                </a:pPr>
                <a:endParaRPr lang="ko-K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Sheet1!$A$2:$A$6</c:f>
              <c:strCache>
                <c:ptCount val="5"/>
                <c:pt idx="0">
                  <c:v>카지노</c:v>
                </c:pt>
                <c:pt idx="1">
                  <c:v>경마</c:v>
                </c:pt>
                <c:pt idx="2">
                  <c:v>스포츠배팅</c:v>
                </c:pt>
                <c:pt idx="3">
                  <c:v>카드</c:v>
                </c:pt>
                <c:pt idx="4">
                  <c:v>기타 도박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5</c:v>
                </c:pt>
                <c:pt idx="1">
                  <c:v>1</c:v>
                </c:pt>
                <c:pt idx="2">
                  <c:v>44</c:v>
                </c:pt>
                <c:pt idx="3">
                  <c:v>12</c:v>
                </c:pt>
                <c:pt idx="4">
                  <c:v>11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00"/>
        <c:overlap val="-24"/>
        <c:axId val="393814984"/>
        <c:axId val="393371040"/>
      </c:barChart>
      <c:catAx>
        <c:axId val="39381498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0" spcFirstLastPara="1" vertOverflow="ellipsis" wrap="square" anchor="ctr" anchorCtr="1"/>
          <a:lstStyle/>
          <a:p>
            <a:pPr>
              <a:defRPr sz="16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서울남산체 M" panose="02020603020101020101" pitchFamily="18" charset="-127"/>
                <a:ea typeface="서울남산체 M" panose="02020603020101020101" pitchFamily="18" charset="-127"/>
                <a:cs typeface="+mn-cs"/>
              </a:defRPr>
            </a:pPr>
            <a:endParaRPr lang="ko-KR"/>
          </a:p>
        </c:txPr>
        <c:crossAx val="393371040"/>
        <c:crosses val="autoZero"/>
        <c:auto val="1"/>
        <c:lblAlgn val="ctr"/>
        <c:lblOffset val="100"/>
        <c:noMultiLvlLbl val="0"/>
      </c:catAx>
      <c:valAx>
        <c:axId val="39337104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서울남산체 M" panose="02020603020101020101" pitchFamily="18" charset="-127"/>
                <a:ea typeface="서울남산체 M" panose="02020603020101020101" pitchFamily="18" charset="-127"/>
                <a:cs typeface="+mn-cs"/>
              </a:defRPr>
            </a:pPr>
            <a:endParaRPr lang="ko-KR"/>
          </a:p>
        </c:txPr>
        <c:crossAx val="39381498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서울남산체 M" panose="02020603020101020101" pitchFamily="18" charset="-127"/>
          <a:ea typeface="서울남산체 M" panose="02020603020101020101" pitchFamily="18" charset="-127"/>
        </a:defRPr>
      </a:pPr>
      <a:endParaRPr lang="ko-KR"/>
    </a:p>
  </c:txPr>
  <c:externalData r:id="rId3">
    <c:autoUpdate val="0"/>
  </c:externalData>
  <c:userShapes r:id="rId4"/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0084709648121516"/>
          <c:y val="2.0436679316481556E-2"/>
          <c:w val="0.62553271553765399"/>
          <c:h val="0.80334657596093262"/>
        </c:manualLayout>
      </c:layout>
      <c:barChart>
        <c:barDir val="col"/>
        <c:grouping val="percent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카지노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satMod val="103000"/>
                    <a:lumMod val="102000"/>
                    <a:tint val="94000"/>
                  </a:schemeClr>
                </a:gs>
                <a:gs pos="50000">
                  <a:schemeClr val="accent1">
                    <a:satMod val="110000"/>
                    <a:lumMod val="100000"/>
                    <a:shade val="100000"/>
                  </a:schemeClr>
                </a:gs>
                <a:gs pos="100000">
                  <a:schemeClr val="accent1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2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Sheet1!$A$2:$A$3</c:f>
              <c:strCache>
                <c:ptCount val="2"/>
                <c:pt idx="0">
                  <c:v>합법 도박</c:v>
                </c:pt>
                <c:pt idx="1">
                  <c:v>불법 도박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4</c:v>
                </c:pt>
                <c:pt idx="1">
                  <c:v>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경마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satMod val="103000"/>
                    <a:lumMod val="102000"/>
                    <a:tint val="94000"/>
                  </a:schemeClr>
                </a:gs>
                <a:gs pos="50000">
                  <a:schemeClr val="accent2">
                    <a:satMod val="110000"/>
                    <a:lumMod val="100000"/>
                    <a:shade val="100000"/>
                  </a:schemeClr>
                </a:gs>
                <a:gs pos="100000">
                  <a:schemeClr val="accent2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2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Sheet1!$A$2:$A$3</c:f>
              <c:strCache>
                <c:ptCount val="2"/>
                <c:pt idx="0">
                  <c:v>합법 도박</c:v>
                </c:pt>
                <c:pt idx="1">
                  <c:v>불법 도박</c:v>
                </c:pt>
              </c:strCache>
            </c:strRef>
          </c:cat>
          <c:val>
            <c:numRef>
              <c:f>Sheet1!$C$2:$C$3</c:f>
              <c:numCache>
                <c:formatCode>General</c:formatCode>
                <c:ptCount val="2"/>
                <c:pt idx="0">
                  <c:v>6</c:v>
                </c:pt>
                <c:pt idx="1">
                  <c:v>1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스포츠배팅</c:v>
                </c:pt>
              </c:strCache>
            </c:strRef>
          </c:tx>
          <c:spPr>
            <a:gradFill rotWithShape="1">
              <a:gsLst>
                <a:gs pos="0">
                  <a:schemeClr val="accent3">
                    <a:satMod val="103000"/>
                    <a:lumMod val="102000"/>
                    <a:tint val="94000"/>
                  </a:schemeClr>
                </a:gs>
                <a:gs pos="50000">
                  <a:schemeClr val="accent3">
                    <a:satMod val="110000"/>
                    <a:lumMod val="100000"/>
                    <a:shade val="100000"/>
                  </a:schemeClr>
                </a:gs>
                <a:gs pos="100000">
                  <a:schemeClr val="accent3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2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Sheet1!$A$2:$A$3</c:f>
              <c:strCache>
                <c:ptCount val="2"/>
                <c:pt idx="0">
                  <c:v>합법 도박</c:v>
                </c:pt>
                <c:pt idx="1">
                  <c:v>불법 도박</c:v>
                </c:pt>
              </c:strCache>
            </c:strRef>
          </c:cat>
          <c:val>
            <c:numRef>
              <c:f>Sheet1!$D$2:$D$3</c:f>
              <c:numCache>
                <c:formatCode>General</c:formatCode>
                <c:ptCount val="2"/>
                <c:pt idx="0">
                  <c:v>3</c:v>
                </c:pt>
                <c:pt idx="1">
                  <c:v>44</c:v>
                </c:pt>
              </c:numCache>
            </c:numRef>
          </c:val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카드</c:v>
                </c:pt>
              </c:strCache>
            </c:strRef>
          </c:tx>
          <c:spPr>
            <a:gradFill rotWithShape="1">
              <a:gsLst>
                <a:gs pos="0">
                  <a:schemeClr val="accent4">
                    <a:satMod val="103000"/>
                    <a:lumMod val="102000"/>
                    <a:tint val="94000"/>
                  </a:schemeClr>
                </a:gs>
                <a:gs pos="50000">
                  <a:schemeClr val="accent4">
                    <a:satMod val="110000"/>
                    <a:lumMod val="100000"/>
                    <a:shade val="100000"/>
                  </a:schemeClr>
                </a:gs>
                <a:gs pos="100000">
                  <a:schemeClr val="accent4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2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Sheet1!$A$2:$A$3</c:f>
              <c:strCache>
                <c:ptCount val="2"/>
                <c:pt idx="0">
                  <c:v>합법 도박</c:v>
                </c:pt>
                <c:pt idx="1">
                  <c:v>불법 도박</c:v>
                </c:pt>
              </c:strCache>
            </c:strRef>
          </c:cat>
          <c:val>
            <c:numRef>
              <c:f>Sheet1!$E$2:$E$3</c:f>
              <c:numCache>
                <c:formatCode>General</c:formatCode>
                <c:ptCount val="2"/>
                <c:pt idx="0">
                  <c:v>1</c:v>
                </c:pt>
                <c:pt idx="1">
                  <c:v>12</c:v>
                </c:pt>
              </c:numCache>
            </c:numRef>
          </c:val>
        </c:ser>
        <c:ser>
          <c:idx val="4"/>
          <c:order val="4"/>
          <c:tx>
            <c:strRef>
              <c:f>Sheet1!$F$1</c:f>
              <c:strCache>
                <c:ptCount val="1"/>
                <c:pt idx="0">
                  <c:v>기타</c:v>
                </c:pt>
              </c:strCache>
            </c:strRef>
          </c:tx>
          <c:spPr>
            <a:gradFill rotWithShape="1">
              <a:gsLst>
                <a:gs pos="0">
                  <a:schemeClr val="accent5">
                    <a:satMod val="103000"/>
                    <a:lumMod val="102000"/>
                    <a:tint val="94000"/>
                  </a:schemeClr>
                </a:gs>
                <a:gs pos="50000">
                  <a:schemeClr val="accent5">
                    <a:satMod val="110000"/>
                    <a:lumMod val="100000"/>
                    <a:shade val="100000"/>
                  </a:schemeClr>
                </a:gs>
                <a:gs pos="100000">
                  <a:schemeClr val="accent5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2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Sheet1!$A$2:$A$3</c:f>
              <c:strCache>
                <c:ptCount val="2"/>
                <c:pt idx="0">
                  <c:v>합법 도박</c:v>
                </c:pt>
                <c:pt idx="1">
                  <c:v>불법 도박</c:v>
                </c:pt>
              </c:strCache>
            </c:strRef>
          </c:cat>
          <c:val>
            <c:numRef>
              <c:f>Sheet1!$F$2:$F$3</c:f>
              <c:numCache>
                <c:formatCode>General</c:formatCode>
                <c:ptCount val="2"/>
                <c:pt idx="0">
                  <c:v>4</c:v>
                </c:pt>
                <c:pt idx="1">
                  <c:v>11</c:v>
                </c:pt>
              </c:numCache>
            </c:numRef>
          </c:val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100"/>
        <c:axId val="395297968"/>
        <c:axId val="400443232"/>
      </c:barChart>
      <c:catAx>
        <c:axId val="39529796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2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400443232"/>
        <c:crosses val="autoZero"/>
        <c:auto val="1"/>
        <c:lblAlgn val="ctr"/>
        <c:lblOffset val="100"/>
        <c:noMultiLvlLbl val="0"/>
      </c:catAx>
      <c:valAx>
        <c:axId val="40044323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2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39529796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2"/>
              </a:solidFill>
              <a:latin typeface="+mn-lt"/>
              <a:ea typeface="+mn-ea"/>
              <a:cs typeface="+mn-cs"/>
            </a:defRPr>
          </a:pPr>
          <a:endParaRPr lang="ko-K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4.9993602362204723E-2"/>
          <c:y val="3.038090364290701E-2"/>
          <c:w val="0.67784621062992123"/>
          <c:h val="0.78002929502772544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카지노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Sheet1!$A$2:$A$3</c:f>
              <c:strCache>
                <c:ptCount val="2"/>
                <c:pt idx="0">
                  <c:v>합법 도박</c:v>
                </c:pt>
                <c:pt idx="1">
                  <c:v>불법 도박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4</c:v>
                </c:pt>
                <c:pt idx="1">
                  <c:v>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경마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Sheet1!$A$2:$A$3</c:f>
              <c:strCache>
                <c:ptCount val="2"/>
                <c:pt idx="0">
                  <c:v>합법 도박</c:v>
                </c:pt>
                <c:pt idx="1">
                  <c:v>불법 도박</c:v>
                </c:pt>
              </c:strCache>
            </c:strRef>
          </c:cat>
          <c:val>
            <c:numRef>
              <c:f>Sheet1!$C$2:$C$3</c:f>
              <c:numCache>
                <c:formatCode>General</c:formatCode>
                <c:ptCount val="2"/>
                <c:pt idx="0">
                  <c:v>6</c:v>
                </c:pt>
                <c:pt idx="1">
                  <c:v>1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스포츠배팅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Sheet1!$A$2:$A$3</c:f>
              <c:strCache>
                <c:ptCount val="2"/>
                <c:pt idx="0">
                  <c:v>합법 도박</c:v>
                </c:pt>
                <c:pt idx="1">
                  <c:v>불법 도박</c:v>
                </c:pt>
              </c:strCache>
            </c:strRef>
          </c:cat>
          <c:val>
            <c:numRef>
              <c:f>Sheet1!$D$2:$D$3</c:f>
              <c:numCache>
                <c:formatCode>General</c:formatCode>
                <c:ptCount val="2"/>
                <c:pt idx="0">
                  <c:v>3</c:v>
                </c:pt>
                <c:pt idx="1">
                  <c:v>44</c:v>
                </c:pt>
              </c:numCache>
            </c:numRef>
          </c:val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카드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Sheet1!$A$2:$A$3</c:f>
              <c:strCache>
                <c:ptCount val="2"/>
                <c:pt idx="0">
                  <c:v>합법 도박</c:v>
                </c:pt>
                <c:pt idx="1">
                  <c:v>불법 도박</c:v>
                </c:pt>
              </c:strCache>
            </c:strRef>
          </c:cat>
          <c:val>
            <c:numRef>
              <c:f>Sheet1!$E$2:$E$3</c:f>
              <c:numCache>
                <c:formatCode>General</c:formatCode>
                <c:ptCount val="2"/>
                <c:pt idx="0">
                  <c:v>1</c:v>
                </c:pt>
                <c:pt idx="1">
                  <c:v>12</c:v>
                </c:pt>
              </c:numCache>
            </c:numRef>
          </c:val>
        </c:ser>
        <c:ser>
          <c:idx val="4"/>
          <c:order val="4"/>
          <c:tx>
            <c:strRef>
              <c:f>Sheet1!$F$1</c:f>
              <c:strCache>
                <c:ptCount val="1"/>
                <c:pt idx="0">
                  <c:v>기타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Sheet1!$A$2:$A$3</c:f>
              <c:strCache>
                <c:ptCount val="2"/>
                <c:pt idx="0">
                  <c:v>합법 도박</c:v>
                </c:pt>
                <c:pt idx="1">
                  <c:v>불법 도박</c:v>
                </c:pt>
              </c:strCache>
            </c:strRef>
          </c:cat>
          <c:val>
            <c:numRef>
              <c:f>Sheet1!$F$2:$F$3</c:f>
              <c:numCache>
                <c:formatCode>General</c:formatCode>
                <c:ptCount val="2"/>
                <c:pt idx="0">
                  <c:v>4</c:v>
                </c:pt>
                <c:pt idx="1">
                  <c:v>11</c:v>
                </c:pt>
              </c:numCache>
            </c:numRef>
          </c:val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100"/>
        <c:axId val="468670296"/>
        <c:axId val="468672648"/>
      </c:barChart>
      <c:catAx>
        <c:axId val="46867029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468672648"/>
        <c:crosses val="autoZero"/>
        <c:auto val="1"/>
        <c:lblAlgn val="ctr"/>
        <c:lblOffset val="100"/>
        <c:noMultiLvlLbl val="0"/>
      </c:catAx>
      <c:valAx>
        <c:axId val="46867264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46867029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75752731299212595"/>
          <c:y val="0.39590382653150674"/>
          <c:w val="0.22841018700787405"/>
          <c:h val="0.4050673348260743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ko-K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3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서울남산체 M" panose="02020603020101020101" pitchFamily="18" charset="-127"/>
                <a:ea typeface="서울남산체 M" panose="02020603020101020101" pitchFamily="18" charset="-127"/>
                <a:cs typeface="+mn-cs"/>
              </a:defRPr>
            </a:pPr>
            <a:r>
              <a:rPr lang="ko-KR" altLang="en-US" sz="3200" smtClean="0"/>
              <a:t>센터 이용자 평균 손실액</a:t>
            </a:r>
            <a:endParaRPr lang="ko-KR" altLang="en-US" sz="3200"/>
          </a:p>
        </c:rich>
      </c:tx>
      <c:layout>
        <c:manualLayout>
          <c:xMode val="edge"/>
          <c:yMode val="edge"/>
          <c:x val="0.33367026475176759"/>
          <c:y val="4.2836953112087781E-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32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서울남산체 M" panose="02020603020101020101" pitchFamily="18" charset="-127"/>
              <a:ea typeface="서울남산체 M" panose="02020603020101020101" pitchFamily="18" charset="-127"/>
              <a:cs typeface="+mn-cs"/>
            </a:defRPr>
          </a:pPr>
          <a:endParaRPr lang="ko-KR"/>
        </a:p>
      </c:txPr>
    </c:title>
    <c:autoTitleDeleted val="0"/>
    <c:plotArea>
      <c:layout>
        <c:manualLayout>
          <c:layoutTarget val="inner"/>
          <c:xMode val="edge"/>
          <c:yMode val="edge"/>
          <c:x val="3.8665299406989248E-2"/>
          <c:y val="0.17472147548006059"/>
          <c:w val="0.9498574786430487"/>
          <c:h val="0.71369922387536133"/>
        </c:manualLayout>
      </c:layout>
      <c:barChart>
        <c:barDir val="col"/>
        <c:grouping val="clustered"/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총 90명</c:v>
                </c:pt>
              </c:strCache>
            </c:strRef>
          </c:tx>
          <c:invertIfNegative val="0"/>
          <c:dPt>
            <c:idx val="0"/>
            <c:invertIfNegative val="0"/>
            <c:bubble3D val="0"/>
            <c:spPr>
              <a:gradFill rotWithShape="1">
                <a:gsLst>
                  <a:gs pos="0">
                    <a:schemeClr val="accent1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1"/>
            <c:invertIfNegative val="0"/>
            <c:bubble3D val="0"/>
            <c:spPr>
              <a:gradFill rotWithShape="1">
                <a:gsLst>
                  <a:gs pos="0">
                    <a:schemeClr val="accent2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2"/>
            <c:invertIfNegative val="0"/>
            <c:bubble3D val="0"/>
            <c:spPr>
              <a:gradFill rotWithShape="1">
                <a:gsLst>
                  <a:gs pos="0">
                    <a:schemeClr val="accent3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3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3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3"/>
            <c:invertIfNegative val="0"/>
            <c:bubble3D val="0"/>
            <c:spPr>
              <a:gradFill rotWithShape="1">
                <a:gsLst>
                  <a:gs pos="0">
                    <a:schemeClr val="accent4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4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4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4"/>
            <c:invertIfNegative val="0"/>
            <c:bubble3D val="0"/>
            <c:spPr>
              <a:gradFill rotWithShape="1">
                <a:gsLst>
                  <a:gs pos="0">
                    <a:schemeClr val="accent5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5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5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5"/>
            <c:invertIfNegative val="0"/>
            <c:bubble3D val="0"/>
            <c:spPr>
              <a:gradFill rotWithShape="1">
                <a:gsLst>
                  <a:gs pos="0">
                    <a:schemeClr val="accent6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6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6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6"/>
            <c:invertIfNegative val="0"/>
            <c:bubble3D val="0"/>
            <c:spPr>
              <a:gradFill rotWithShape="1">
                <a:gsLst>
                  <a:gs pos="0">
                    <a:schemeClr val="accent1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7"/>
            <c:invertIfNegative val="0"/>
            <c:bubble3D val="0"/>
            <c:spPr>
              <a:gradFill rotWithShape="1">
                <a:gsLst>
                  <a:gs pos="0">
                    <a:schemeClr val="accent2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8"/>
            <c:invertIfNegative val="0"/>
            <c:bubble3D val="0"/>
            <c:spPr>
              <a:gradFill rotWithShape="1">
                <a:gsLst>
                  <a:gs pos="0">
                    <a:schemeClr val="accent3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3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3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6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서울남산체 M" panose="02020603020101020101" pitchFamily="18" charset="-127"/>
                    <a:ea typeface="서울남산체 M" panose="02020603020101020101" pitchFamily="18" charset="-127"/>
                    <a:cs typeface="+mn-cs"/>
                  </a:defRPr>
                </a:pPr>
                <a:endParaRPr lang="ko-K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Sheet1!$A$2:$A$10</c:f>
              <c:strCache>
                <c:ptCount val="9"/>
                <c:pt idx="0">
                  <c:v>500만원 미만</c:v>
                </c:pt>
                <c:pt idx="1">
                  <c:v>500~1000만원   미만</c:v>
                </c:pt>
                <c:pt idx="2">
                  <c:v>1000~3000만원   미만</c:v>
                </c:pt>
                <c:pt idx="3">
                  <c:v>3000~5000만원   미만</c:v>
                </c:pt>
                <c:pt idx="4">
                  <c:v>5000만~1억 미만</c:v>
                </c:pt>
                <c:pt idx="5">
                  <c:v>1~3억 미만</c:v>
                </c:pt>
                <c:pt idx="6">
                  <c:v>3~5억 미만</c:v>
                </c:pt>
                <c:pt idx="7">
                  <c:v>5~10억 미만</c:v>
                </c:pt>
                <c:pt idx="8">
                  <c:v>10억 이상</c:v>
                </c:pt>
              </c:strCache>
            </c:strRef>
          </c:cat>
          <c:val>
            <c:numRef>
              <c:f>Sheet1!$B$2:$B$10</c:f>
              <c:numCache>
                <c:formatCode>General</c:formatCode>
                <c:ptCount val="9"/>
                <c:pt idx="0">
                  <c:v>19</c:v>
                </c:pt>
                <c:pt idx="1">
                  <c:v>1</c:v>
                </c:pt>
                <c:pt idx="2">
                  <c:v>7</c:v>
                </c:pt>
                <c:pt idx="3">
                  <c:v>10</c:v>
                </c:pt>
                <c:pt idx="4">
                  <c:v>5</c:v>
                </c:pt>
                <c:pt idx="5">
                  <c:v>25</c:v>
                </c:pt>
                <c:pt idx="6">
                  <c:v>14</c:v>
                </c:pt>
                <c:pt idx="7">
                  <c:v>4</c:v>
                </c:pt>
                <c:pt idx="8">
                  <c:v>5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00"/>
        <c:overlap val="-24"/>
        <c:axId val="400444016"/>
        <c:axId val="400444408"/>
      </c:barChart>
      <c:catAx>
        <c:axId val="40044401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0" spcFirstLastPara="1" vertOverflow="ellipsis" wrap="square" anchor="ctr" anchorCtr="1"/>
          <a:lstStyle/>
          <a:p>
            <a:pPr>
              <a:defRPr sz="1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서울남산체 M" panose="02020603020101020101" pitchFamily="18" charset="-127"/>
                <a:ea typeface="서울남산체 M" panose="02020603020101020101" pitchFamily="18" charset="-127"/>
                <a:cs typeface="+mn-cs"/>
              </a:defRPr>
            </a:pPr>
            <a:endParaRPr lang="ko-KR"/>
          </a:p>
        </c:txPr>
        <c:crossAx val="400444408"/>
        <c:crosses val="autoZero"/>
        <c:auto val="1"/>
        <c:lblAlgn val="ctr"/>
        <c:lblOffset val="100"/>
        <c:noMultiLvlLbl val="0"/>
      </c:catAx>
      <c:valAx>
        <c:axId val="40044440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서울남산체 M" panose="02020603020101020101" pitchFamily="18" charset="-127"/>
                <a:ea typeface="서울남산체 M" panose="02020603020101020101" pitchFamily="18" charset="-127"/>
                <a:cs typeface="+mn-cs"/>
              </a:defRPr>
            </a:pPr>
            <a:endParaRPr lang="ko-KR"/>
          </a:p>
        </c:txPr>
        <c:crossAx val="40044401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서울남산체 M" panose="02020603020101020101" pitchFamily="18" charset="-127"/>
          <a:ea typeface="서울남산체 M" panose="02020603020101020101" pitchFamily="18" charset="-127"/>
        </a:defRPr>
      </a:pPr>
      <a:endParaRPr lang="ko-KR"/>
    </a:p>
  </c:txPr>
  <c:externalData r:id="rId3">
    <c:autoUpdate val="0"/>
  </c:externalData>
  <c:userShapes r:id="rId4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3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3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lt1"/>
    </cs:fontRef>
  </cs:dataPoint>
  <cs:dataPoint3D>
    <cs:lnRef idx="0"/>
    <cs:fillRef idx="3">
      <cs:styleClr val="auto"/>
    </cs:fillRef>
    <cs:effectRef idx="3"/>
    <cs:fontRef idx="minor">
      <a:schemeClr val="lt1"/>
    </cs:fontRef>
  </cs:dataPoint3D>
  <cs:dataPointLine>
    <cs:lnRef idx="0">
      <cs:styleClr val="auto"/>
    </cs:lnRef>
    <cs:fillRef idx="3"/>
    <cs:effectRef idx="3"/>
    <cs:fontRef idx="minor">
      <a:schemeClr val="lt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lt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lt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3.xml><?xml version="1.0" encoding="utf-8"?>
<cs:chartStyle xmlns:cs="http://schemas.microsoft.com/office/drawing/2012/chartStyle" xmlns:a="http://schemas.openxmlformats.org/drawingml/2006/main" id="3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lt1"/>
    </cs:fontRef>
  </cs:dataPoint>
  <cs:dataPoint3D>
    <cs:lnRef idx="0"/>
    <cs:fillRef idx="3">
      <cs:styleClr val="auto"/>
    </cs:fillRef>
    <cs:effectRef idx="3"/>
    <cs:fontRef idx="minor">
      <a:schemeClr val="lt1"/>
    </cs:fontRef>
  </cs:dataPoint3D>
  <cs:dataPointLine>
    <cs:lnRef idx="0">
      <cs:styleClr val="auto"/>
    </cs:lnRef>
    <cs:fillRef idx="3"/>
    <cs:effectRef idx="3"/>
    <cs:fontRef idx="minor">
      <a:schemeClr val="lt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lt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lt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4.xml><?xml version="1.0" encoding="utf-8"?>
<cs:chartStyle xmlns:cs="http://schemas.microsoft.com/office/drawing/2012/chartStyle" xmlns:a="http://schemas.openxmlformats.org/drawingml/2006/main" id="3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lt1"/>
    </cs:fontRef>
  </cs:dataPoint>
  <cs:dataPoint3D>
    <cs:lnRef idx="0"/>
    <cs:fillRef idx="3">
      <cs:styleClr val="auto"/>
    </cs:fillRef>
    <cs:effectRef idx="3"/>
    <cs:fontRef idx="minor">
      <a:schemeClr val="lt1"/>
    </cs:fontRef>
  </cs:dataPoint3D>
  <cs:dataPointLine>
    <cs:lnRef idx="0">
      <cs:styleClr val="auto"/>
    </cs:lnRef>
    <cs:fillRef idx="3"/>
    <cs:effectRef idx="3"/>
    <cs:fontRef idx="minor">
      <a:schemeClr val="lt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lt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lt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5.xml><?xml version="1.0" encoding="utf-8"?>
<cs:chartStyle xmlns:cs="http://schemas.microsoft.com/office/drawing/2012/chartStyle" xmlns:a="http://schemas.openxmlformats.org/drawingml/2006/main" id="3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lt1"/>
    </cs:fontRef>
  </cs:dataPoint>
  <cs:dataPoint3D>
    <cs:lnRef idx="0"/>
    <cs:fillRef idx="3">
      <cs:styleClr val="auto"/>
    </cs:fillRef>
    <cs:effectRef idx="3"/>
    <cs:fontRef idx="minor">
      <a:schemeClr val="lt1"/>
    </cs:fontRef>
  </cs:dataPoint3D>
  <cs:dataPointLine>
    <cs:lnRef idx="0">
      <cs:styleClr val="auto"/>
    </cs:lnRef>
    <cs:fillRef idx="3"/>
    <cs:effectRef idx="3"/>
    <cs:fontRef idx="minor">
      <a:schemeClr val="lt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lt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lt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6.xml><?xml version="1.0" encoding="utf-8"?>
<cs:chartStyle xmlns:cs="http://schemas.microsoft.com/office/drawing/2012/chartStyle" xmlns:a="http://schemas.openxmlformats.org/drawingml/2006/main" id="3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lt1"/>
    </cs:fontRef>
  </cs:dataPoint>
  <cs:dataPoint3D>
    <cs:lnRef idx="0"/>
    <cs:fillRef idx="3">
      <cs:styleClr val="auto"/>
    </cs:fillRef>
    <cs:effectRef idx="3"/>
    <cs:fontRef idx="minor">
      <a:schemeClr val="lt1"/>
    </cs:fontRef>
  </cs:dataPoint3D>
  <cs:dataPointLine>
    <cs:lnRef idx="0">
      <cs:styleClr val="auto"/>
    </cs:lnRef>
    <cs:fillRef idx="3"/>
    <cs:effectRef idx="3"/>
    <cs:fontRef idx="minor">
      <a:schemeClr val="lt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lt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lt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7.xml><?xml version="1.0" encoding="utf-8"?>
<cs:chartStyle xmlns:cs="http://schemas.microsoft.com/office/drawing/2012/chartStyle" xmlns:a="http://schemas.openxmlformats.org/drawingml/2006/main" id="3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lt1"/>
    </cs:fontRef>
  </cs:dataPoint>
  <cs:dataPoint3D>
    <cs:lnRef idx="0"/>
    <cs:fillRef idx="3">
      <cs:styleClr val="auto"/>
    </cs:fillRef>
    <cs:effectRef idx="3"/>
    <cs:fontRef idx="minor">
      <a:schemeClr val="lt1"/>
    </cs:fontRef>
  </cs:dataPoint3D>
  <cs:dataPointLine>
    <cs:lnRef idx="0">
      <cs:styleClr val="auto"/>
    </cs:lnRef>
    <cs:fillRef idx="3"/>
    <cs:effectRef idx="3"/>
    <cs:fontRef idx="minor">
      <a:schemeClr val="lt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lt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lt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8.xml><?xml version="1.0" encoding="utf-8"?>
<cs:chartStyle xmlns:cs="http://schemas.microsoft.com/office/drawing/2012/chartStyle" xmlns:a="http://schemas.openxmlformats.org/drawingml/2006/main" id="3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lt1"/>
    </cs:fontRef>
  </cs:dataPoint>
  <cs:dataPoint3D>
    <cs:lnRef idx="0"/>
    <cs:fillRef idx="3">
      <cs:styleClr val="auto"/>
    </cs:fillRef>
    <cs:effectRef idx="3"/>
    <cs:fontRef idx="minor">
      <a:schemeClr val="lt1"/>
    </cs:fontRef>
  </cs:dataPoint3D>
  <cs:dataPointLine>
    <cs:lnRef idx="0">
      <cs:styleClr val="auto"/>
    </cs:lnRef>
    <cs:fillRef idx="3"/>
    <cs:effectRef idx="3"/>
    <cs:fontRef idx="minor">
      <a:schemeClr val="lt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lt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lt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9.xml><?xml version="1.0" encoding="utf-8"?>
<cs:chartStyle xmlns:cs="http://schemas.microsoft.com/office/drawing/2012/chartStyle" xmlns:a="http://schemas.openxmlformats.org/drawingml/2006/main" id="3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lt1"/>
    </cs:fontRef>
  </cs:dataPoint>
  <cs:dataPoint3D>
    <cs:lnRef idx="0"/>
    <cs:fillRef idx="3">
      <cs:styleClr val="auto"/>
    </cs:fillRef>
    <cs:effectRef idx="3"/>
    <cs:fontRef idx="minor">
      <a:schemeClr val="lt1"/>
    </cs:fontRef>
  </cs:dataPoint3D>
  <cs:dataPointLine>
    <cs:lnRef idx="0">
      <cs:styleClr val="auto"/>
    </cs:lnRef>
    <cs:fillRef idx="3"/>
    <cs:effectRef idx="3"/>
    <cs:fontRef idx="minor">
      <a:schemeClr val="lt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lt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lt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10.xml><?xml version="1.0" encoding="utf-8"?>
<cs:chartStyle xmlns:cs="http://schemas.microsoft.com/office/drawing/2012/chartStyle" xmlns:a="http://schemas.openxmlformats.org/drawingml/2006/main" id="3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lt1"/>
    </cs:fontRef>
  </cs:dataPoint>
  <cs:dataPoint3D>
    <cs:lnRef idx="0"/>
    <cs:fillRef idx="3">
      <cs:styleClr val="auto"/>
    </cs:fillRef>
    <cs:effectRef idx="3"/>
    <cs:fontRef idx="minor">
      <a:schemeClr val="lt1"/>
    </cs:fontRef>
  </cs:dataPoint3D>
  <cs:dataPointLine>
    <cs:lnRef idx="0">
      <cs:styleClr val="auto"/>
    </cs:lnRef>
    <cs:fillRef idx="3"/>
    <cs:effectRef idx="3"/>
    <cs:fontRef idx="minor">
      <a:schemeClr val="lt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lt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lt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11.xml><?xml version="1.0" encoding="utf-8"?>
<cs:chartStyle xmlns:cs="http://schemas.microsoft.com/office/drawing/2012/chartStyle" xmlns:a="http://schemas.openxmlformats.org/drawingml/2006/main" id="3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lt1"/>
    </cs:fontRef>
  </cs:dataPoint>
  <cs:dataPoint3D>
    <cs:lnRef idx="0"/>
    <cs:fillRef idx="3">
      <cs:styleClr val="auto"/>
    </cs:fillRef>
    <cs:effectRef idx="3"/>
    <cs:fontRef idx="minor">
      <a:schemeClr val="lt1"/>
    </cs:fontRef>
  </cs:dataPoint3D>
  <cs:dataPointLine>
    <cs:lnRef idx="0">
      <cs:styleClr val="auto"/>
    </cs:lnRef>
    <cs:fillRef idx="3"/>
    <cs:effectRef idx="3"/>
    <cs:fontRef idx="minor">
      <a:schemeClr val="lt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lt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lt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12.xml><?xml version="1.0" encoding="utf-8"?>
<cs:chartStyle xmlns:cs="http://schemas.microsoft.com/office/drawing/2012/chartStyle" xmlns:a="http://schemas.openxmlformats.org/drawingml/2006/main" id="3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lt1"/>
    </cs:fontRef>
  </cs:dataPoint>
  <cs:dataPoint3D>
    <cs:lnRef idx="0"/>
    <cs:fillRef idx="3">
      <cs:styleClr val="auto"/>
    </cs:fillRef>
    <cs:effectRef idx="3"/>
    <cs:fontRef idx="minor">
      <a:schemeClr val="lt1"/>
    </cs:fontRef>
  </cs:dataPoint3D>
  <cs:dataPointLine>
    <cs:lnRef idx="0">
      <cs:styleClr val="auto"/>
    </cs:lnRef>
    <cs:fillRef idx="3"/>
    <cs:effectRef idx="3"/>
    <cs:fontRef idx="minor">
      <a:schemeClr val="lt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lt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lt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13.xml><?xml version="1.0" encoding="utf-8"?>
<cs:chartStyle xmlns:cs="http://schemas.microsoft.com/office/drawing/2012/chartStyle" xmlns:a="http://schemas.openxmlformats.org/drawingml/2006/main" id="302">
  <cs:axisTitle>
    <cs:lnRef idx="0"/>
    <cs:fillRef idx="0"/>
    <cs:effectRef idx="0"/>
    <cs:fontRef idx="minor">
      <a:schemeClr val="tx2"/>
    </cs:fontRef>
    <cs:defRPr sz="1197" b="1" kern="1200"/>
  </cs:axisTitle>
  <cs:category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2"/>
    </cs:fontRef>
    <cs:defRPr sz="1197" kern="1200"/>
  </cs:dataLabel>
  <cs:dataLabelCallout>
    <cs:lnRef idx="0"/>
    <cs:fillRef idx="0"/>
    <cs:effectRef idx="0"/>
    <cs:fontRef idx="minor">
      <a:schemeClr val="dk2">
        <a:lumMod val="7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2"/>
    <cs:fontRef idx="minor">
      <a:schemeClr val="tx2"/>
    </cs:fontRef>
  </cs:dataPoint>
  <cs:dataPoint3D>
    <cs:lnRef idx="0"/>
    <cs:fillRef idx="3">
      <cs:styleClr val="auto"/>
    </cs:fillRef>
    <cs:effectRef idx="2"/>
    <cs:fontRef idx="minor">
      <a:schemeClr val="tx2"/>
    </cs:fontRef>
  </cs:dataPoint3D>
  <cs:dataPointLine>
    <cs:lnRef idx="0">
      <cs:styleClr val="auto"/>
    </cs:lnRef>
    <cs:fillRef idx="3"/>
    <cs:effectRef idx="2"/>
    <cs:fontRef idx="minor">
      <a:schemeClr val="tx2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3">
      <cs:styleClr val="auto"/>
    </cs:fillRef>
    <cs:effectRef idx="2"/>
    <cs:fontRef idx="minor">
      <a:schemeClr val="tx2"/>
    </cs:fontRef>
    <cs:spPr>
      <a:ln w="12700">
        <a:solidFill>
          <a:schemeClr val="lt2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2"/>
    <cs:fontRef idx="minor">
      <a:schemeClr val="tx2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2"/>
    </cs:fontRef>
    <cs:spPr>
      <a:ln w="9525">
        <a:solidFill>
          <a:schemeClr val="tx2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2"/>
    </cs:fontRef>
    <cs:spPr>
      <a:ln w="9525">
        <a:solidFill>
          <a:schemeClr val="tx2">
            <a:lumMod val="75000"/>
          </a:schemeClr>
        </a:solidFill>
        <a:round/>
      </a:ln>
    </cs:spPr>
  </cs:errorBar>
  <cs:floor>
    <cs:lnRef idx="0"/>
    <cs:fillRef idx="0"/>
    <cs:effectRef idx="0"/>
    <cs:fontRef idx="minor">
      <a:schemeClr val="tx2"/>
    </cs:fontRef>
  </cs:floor>
  <cs:gridlineMajor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2"/>
    </cs:fontRef>
    <cs:spPr>
      <a:ln>
        <a:solidFill>
          <a:schemeClr val="tx2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2"/>
    </cs:fontRef>
    <cs:defRPr sz="1197" kern="1200"/>
  </cs:legend>
  <cs:plotArea>
    <cs:lnRef idx="0"/>
    <cs:fillRef idx="0"/>
    <cs:effectRef idx="0"/>
    <cs:fontRef idx="minor">
      <a:schemeClr val="tx2"/>
    </cs:fontRef>
  </cs:plotArea>
  <cs:plotArea3D>
    <cs:lnRef idx="0"/>
    <cs:fillRef idx="0"/>
    <cs:effectRef idx="0"/>
    <cs:fontRef idx="minor">
      <a:schemeClr val="tx2"/>
    </cs:fontRef>
  </cs:plotArea3D>
  <cs:series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2"/>
    </cs:fontRef>
    <cs:defRPr sz="2128" b="1" kern="1200"/>
  </cs:title>
  <cs:trendline>
    <cs:lnRef idx="0">
      <cs:styleClr val="auto"/>
    </cs:lnRef>
    <cs:fillRef idx="0"/>
    <cs:effectRef idx="0"/>
    <cs:fontRef idx="minor">
      <a:schemeClr val="tx2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2"/>
    </cs:fontRef>
    <cs:defRPr sz="1197" kern="1200"/>
  </cs:trendlineLabel>
  <cs:upBar>
    <cs:lnRef idx="0"/>
    <cs:fillRef idx="0"/>
    <cs:effectRef idx="0"/>
    <cs:fontRef idx="minor">
      <a:schemeClr val="tx2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2"/>
    </cs:fontRef>
    <cs:defRPr sz="1197" kern="1200"/>
  </cs:valueAxis>
  <cs:wall>
    <cs:lnRef idx="0"/>
    <cs:fillRef idx="0"/>
    <cs:effectRef idx="0"/>
    <cs:fontRef idx="minor">
      <a:schemeClr val="tx2"/>
    </cs:fontRef>
  </cs:wall>
</cs:chartStyle>
</file>

<file path=ppt/charts/style14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5.xml><?xml version="1.0" encoding="utf-8"?>
<cs:chartStyle xmlns:cs="http://schemas.microsoft.com/office/drawing/2012/chartStyle" xmlns:a="http://schemas.openxmlformats.org/drawingml/2006/main" id="3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lt1"/>
    </cs:fontRef>
  </cs:dataPoint>
  <cs:dataPoint3D>
    <cs:lnRef idx="0"/>
    <cs:fillRef idx="3">
      <cs:styleClr val="auto"/>
    </cs:fillRef>
    <cs:effectRef idx="3"/>
    <cs:fontRef idx="minor">
      <a:schemeClr val="lt1"/>
    </cs:fontRef>
  </cs:dataPoint3D>
  <cs:dataPointLine>
    <cs:lnRef idx="0">
      <cs:styleClr val="auto"/>
    </cs:lnRef>
    <cs:fillRef idx="3"/>
    <cs:effectRef idx="3"/>
    <cs:fontRef idx="minor">
      <a:schemeClr val="lt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lt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lt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0.87279</cdr:x>
      <cdr:y>0.08907</cdr:y>
    </cdr:from>
    <cdr:to>
      <cdr:x>0.9799</cdr:x>
      <cdr:y>0.15655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9650952" y="528125"/>
          <a:ext cx="1184472" cy="400111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r"/>
          <a:r>
            <a:rPr lang="ko-KR" altLang="en-US" sz="2000" smtClean="0">
              <a:latin typeface="서울남산체 M" panose="02020603020101020101" pitchFamily="18" charset="-127"/>
              <a:ea typeface="서울남산체 M" panose="02020603020101020101" pitchFamily="18" charset="-127"/>
            </a:rPr>
            <a:t>총 </a:t>
          </a:r>
          <a:r>
            <a:rPr lang="en-US" altLang="ko-KR" sz="2000" smtClean="0">
              <a:latin typeface="서울남산체 M" panose="02020603020101020101" pitchFamily="18" charset="-127"/>
              <a:ea typeface="서울남산체 M" panose="02020603020101020101" pitchFamily="18" charset="-127"/>
            </a:rPr>
            <a:t>91</a:t>
          </a:r>
          <a:r>
            <a:rPr lang="ko-KR" altLang="en-US" sz="2000" smtClean="0">
              <a:latin typeface="서울남산체 M" panose="02020603020101020101" pitchFamily="18" charset="-127"/>
              <a:ea typeface="서울남산체 M" panose="02020603020101020101" pitchFamily="18" charset="-127"/>
            </a:rPr>
            <a:t>명</a:t>
          </a:r>
          <a:endParaRPr lang="ko-KR" altLang="en-US" sz="2000">
            <a:latin typeface="서울남산체 M" panose="02020603020101020101" pitchFamily="18" charset="-127"/>
            <a:ea typeface="서울남산체 M" panose="02020603020101020101" pitchFamily="18" charset="-127"/>
          </a:endParaRP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0.87279</cdr:x>
      <cdr:y>0.08907</cdr:y>
    </cdr:from>
    <cdr:to>
      <cdr:x>0.9799</cdr:x>
      <cdr:y>0.15655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9650952" y="528125"/>
          <a:ext cx="1184472" cy="400111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r"/>
          <a:r>
            <a:rPr lang="ko-KR" altLang="en-US" sz="2000" smtClean="0">
              <a:latin typeface="서울남산체 M" panose="02020603020101020101" pitchFamily="18" charset="-127"/>
              <a:ea typeface="서울남산체 M" panose="02020603020101020101" pitchFamily="18" charset="-127"/>
            </a:rPr>
            <a:t>총 </a:t>
          </a:r>
          <a:r>
            <a:rPr lang="en-US" altLang="ko-KR" sz="2000" smtClean="0">
              <a:latin typeface="서울남산체 M" panose="02020603020101020101" pitchFamily="18" charset="-127"/>
              <a:ea typeface="서울남산체 M" panose="02020603020101020101" pitchFamily="18" charset="-127"/>
            </a:rPr>
            <a:t>91</a:t>
          </a:r>
          <a:r>
            <a:rPr lang="ko-KR" altLang="en-US" sz="2000" smtClean="0">
              <a:latin typeface="서울남산체 M" panose="02020603020101020101" pitchFamily="18" charset="-127"/>
              <a:ea typeface="서울남산체 M" panose="02020603020101020101" pitchFamily="18" charset="-127"/>
            </a:rPr>
            <a:t>명</a:t>
          </a:r>
          <a:endParaRPr lang="ko-KR" altLang="en-US" sz="2000">
            <a:latin typeface="서울남산체 M" panose="02020603020101020101" pitchFamily="18" charset="-127"/>
            <a:ea typeface="서울남산체 M" panose="02020603020101020101" pitchFamily="18" charset="-127"/>
          </a:endParaRPr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0.87279</cdr:x>
      <cdr:y>0.08907</cdr:y>
    </cdr:from>
    <cdr:to>
      <cdr:x>0.9799</cdr:x>
      <cdr:y>0.15655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9650952" y="528125"/>
          <a:ext cx="1184472" cy="400111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r"/>
          <a:r>
            <a:rPr lang="ko-KR" altLang="en-US" sz="2000" smtClean="0">
              <a:latin typeface="서울남산체 M" panose="02020603020101020101" pitchFamily="18" charset="-127"/>
              <a:ea typeface="서울남산체 M" panose="02020603020101020101" pitchFamily="18" charset="-127"/>
            </a:rPr>
            <a:t>총 </a:t>
          </a:r>
          <a:r>
            <a:rPr lang="en-US" altLang="ko-KR" sz="2000" smtClean="0">
              <a:latin typeface="서울남산체 M" panose="02020603020101020101" pitchFamily="18" charset="-127"/>
              <a:ea typeface="서울남산체 M" panose="02020603020101020101" pitchFamily="18" charset="-127"/>
            </a:rPr>
            <a:t>91</a:t>
          </a:r>
          <a:r>
            <a:rPr lang="ko-KR" altLang="en-US" sz="2000" smtClean="0">
              <a:latin typeface="서울남산체 M" panose="02020603020101020101" pitchFamily="18" charset="-127"/>
              <a:ea typeface="서울남산체 M" panose="02020603020101020101" pitchFamily="18" charset="-127"/>
            </a:rPr>
            <a:t>명</a:t>
          </a:r>
          <a:endParaRPr lang="ko-KR" altLang="en-US" sz="2000">
            <a:latin typeface="서울남산체 M" panose="02020603020101020101" pitchFamily="18" charset="-127"/>
            <a:ea typeface="서울남산체 M" panose="02020603020101020101" pitchFamily="18" charset="-127"/>
          </a:endParaRPr>
        </a:p>
      </cdr:txBody>
    </cdr:sp>
  </cdr:relSizeAnchor>
</c:userShapes>
</file>

<file path=ppt/drawings/drawing4.xml><?xml version="1.0" encoding="utf-8"?>
<c:userShapes xmlns:c="http://schemas.openxmlformats.org/drawingml/2006/chart">
  <cdr:relSizeAnchor xmlns:cdr="http://schemas.openxmlformats.org/drawingml/2006/chartDrawing">
    <cdr:from>
      <cdr:x>0.6087</cdr:x>
      <cdr:y>0.13609</cdr:y>
    </cdr:from>
    <cdr:to>
      <cdr:x>0.98843</cdr:x>
      <cdr:y>0.20262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6730737" y="818498"/>
          <a:ext cx="4198913" cy="400110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r"/>
          <a:r>
            <a:rPr lang="ko-KR" altLang="en-US" sz="2000" smtClean="0">
              <a:latin typeface="서울남산체 M" panose="02020603020101020101" pitchFamily="18" charset="-127"/>
              <a:ea typeface="서울남산체 M" panose="02020603020101020101" pitchFamily="18" charset="-127"/>
            </a:rPr>
            <a:t>총 </a:t>
          </a:r>
          <a:r>
            <a:rPr lang="en-US" altLang="ko-KR" sz="2000" smtClean="0">
              <a:latin typeface="서울남산체 M" panose="02020603020101020101" pitchFamily="18" charset="-127"/>
              <a:ea typeface="서울남산체 M" panose="02020603020101020101" pitchFamily="18" charset="-127"/>
            </a:rPr>
            <a:t>56</a:t>
          </a:r>
          <a:r>
            <a:rPr lang="ko-KR" altLang="en-US" sz="2000" smtClean="0">
              <a:latin typeface="서울남산체 M" panose="02020603020101020101" pitchFamily="18" charset="-127"/>
              <a:ea typeface="서울남산체 M" panose="02020603020101020101" pitchFamily="18" charset="-127"/>
            </a:rPr>
            <a:t>명 中 </a:t>
          </a:r>
          <a:r>
            <a:rPr lang="en-US" altLang="ko-KR" sz="2000" smtClean="0">
              <a:latin typeface="서울남산체 M" panose="02020603020101020101" pitchFamily="18" charset="-127"/>
              <a:ea typeface="서울남산체 M" panose="02020603020101020101" pitchFamily="18" charset="-127"/>
            </a:rPr>
            <a:t>54</a:t>
          </a:r>
          <a:r>
            <a:rPr lang="ko-KR" altLang="en-US" sz="2000" smtClean="0">
              <a:latin typeface="서울남산체 M" panose="02020603020101020101" pitchFamily="18" charset="-127"/>
              <a:ea typeface="서울남산체 M" panose="02020603020101020101" pitchFamily="18" charset="-127"/>
            </a:rPr>
            <a:t>명 </a:t>
          </a:r>
          <a:r>
            <a:rPr lang="en-US" altLang="ko-KR" sz="2000" smtClean="0">
              <a:latin typeface="서울남산체 M" panose="02020603020101020101" pitchFamily="18" charset="-127"/>
              <a:ea typeface="서울남산체 M" panose="02020603020101020101" pitchFamily="18" charset="-127"/>
            </a:rPr>
            <a:t>(2</a:t>
          </a:r>
          <a:r>
            <a:rPr lang="ko-KR" altLang="en-US" sz="2000" smtClean="0">
              <a:latin typeface="서울남산체 M" panose="02020603020101020101" pitchFamily="18" charset="-127"/>
              <a:ea typeface="서울남산체 M" panose="02020603020101020101" pitchFamily="18" charset="-127"/>
            </a:rPr>
            <a:t>명 </a:t>
          </a:r>
          <a:r>
            <a:rPr lang="ko-KR" altLang="en-US" sz="2000" dirty="0" err="1" smtClean="0">
              <a:latin typeface="서울남산체 M" panose="02020603020101020101" pitchFamily="18" charset="-127"/>
              <a:ea typeface="서울남산체 M" panose="02020603020101020101" pitchFamily="18" charset="-127"/>
            </a:rPr>
            <a:t>미기입</a:t>
          </a:r>
          <a:r>
            <a:rPr lang="en-US" altLang="ko-KR" sz="2000" dirty="0" smtClean="0">
              <a:latin typeface="서울남산체 M" panose="02020603020101020101" pitchFamily="18" charset="-127"/>
              <a:ea typeface="서울남산체 M" panose="02020603020101020101" pitchFamily="18" charset="-127"/>
            </a:rPr>
            <a:t>)</a:t>
          </a:r>
          <a:endParaRPr lang="ko-KR" altLang="en-US" sz="2000" dirty="0">
            <a:latin typeface="서울남산체 M" panose="02020603020101020101" pitchFamily="18" charset="-127"/>
            <a:ea typeface="서울남산체 M" panose="02020603020101020101" pitchFamily="18" charset="-127"/>
          </a:endParaRPr>
        </a:p>
      </cdr:txBody>
    </cdr:sp>
  </cdr:relSizeAnchor>
</c:userShapes>
</file>

<file path=ppt/drawings/drawing5.xml><?xml version="1.0" encoding="utf-8"?>
<c:userShapes xmlns:c="http://schemas.openxmlformats.org/drawingml/2006/chart">
  <cdr:relSizeAnchor xmlns:cdr="http://schemas.openxmlformats.org/drawingml/2006/chartDrawing">
    <cdr:from>
      <cdr:x>0.66752</cdr:x>
      <cdr:y>0.13766</cdr:y>
    </cdr:from>
    <cdr:to>
      <cdr:x>0.96626</cdr:x>
      <cdr:y>0.20419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7381187" y="827925"/>
          <a:ext cx="3303366" cy="400110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r"/>
          <a:r>
            <a:rPr lang="ko-KR" altLang="en-US" sz="2000" smtClean="0">
              <a:latin typeface="서울남산체 M" panose="02020603020101020101" pitchFamily="18" charset="-127"/>
              <a:ea typeface="서울남산체 M" panose="02020603020101020101" pitchFamily="18" charset="-127"/>
            </a:rPr>
            <a:t>총 </a:t>
          </a:r>
          <a:r>
            <a:rPr lang="en-US" altLang="ko-KR" sz="2000" smtClean="0">
              <a:latin typeface="서울남산체 M" panose="02020603020101020101" pitchFamily="18" charset="-127"/>
              <a:ea typeface="서울남산체 M" panose="02020603020101020101" pitchFamily="18" charset="-127"/>
            </a:rPr>
            <a:t>26</a:t>
          </a:r>
          <a:r>
            <a:rPr lang="ko-KR" altLang="en-US" sz="2000" smtClean="0">
              <a:latin typeface="서울남산체 M" panose="02020603020101020101" pitchFamily="18" charset="-127"/>
              <a:ea typeface="서울남산체 M" panose="02020603020101020101" pitchFamily="18" charset="-127"/>
            </a:rPr>
            <a:t>명 中 </a:t>
          </a:r>
          <a:r>
            <a:rPr lang="en-US" altLang="ko-KR" sz="2000" smtClean="0">
              <a:latin typeface="서울남산체 M" panose="02020603020101020101" pitchFamily="18" charset="-127"/>
              <a:ea typeface="서울남산체 M" panose="02020603020101020101" pitchFamily="18" charset="-127"/>
            </a:rPr>
            <a:t>23</a:t>
          </a:r>
          <a:r>
            <a:rPr lang="ko-KR" altLang="en-US" sz="2000" smtClean="0">
              <a:latin typeface="서울남산체 M" panose="02020603020101020101" pitchFamily="18" charset="-127"/>
              <a:ea typeface="서울남산체 M" panose="02020603020101020101" pitchFamily="18" charset="-127"/>
            </a:rPr>
            <a:t>명 </a:t>
          </a:r>
          <a:r>
            <a:rPr lang="en-US" altLang="ko-KR" sz="2000" smtClean="0">
              <a:latin typeface="서울남산체 M" panose="02020603020101020101" pitchFamily="18" charset="-127"/>
              <a:ea typeface="서울남산체 M" panose="02020603020101020101" pitchFamily="18" charset="-127"/>
            </a:rPr>
            <a:t>(3</a:t>
          </a:r>
          <a:r>
            <a:rPr lang="ko-KR" altLang="en-US" sz="2000" smtClean="0">
              <a:latin typeface="서울남산체 M" panose="02020603020101020101" pitchFamily="18" charset="-127"/>
              <a:ea typeface="서울남산체 M" panose="02020603020101020101" pitchFamily="18" charset="-127"/>
            </a:rPr>
            <a:t>명 미기입</a:t>
          </a:r>
          <a:r>
            <a:rPr lang="en-US" altLang="ko-KR" sz="2000" smtClean="0">
              <a:latin typeface="서울남산체 M" panose="02020603020101020101" pitchFamily="18" charset="-127"/>
              <a:ea typeface="서울남산체 M" panose="02020603020101020101" pitchFamily="18" charset="-127"/>
            </a:rPr>
            <a:t>)</a:t>
          </a:r>
          <a:r>
            <a:rPr lang="ko-KR" altLang="en-US" sz="2000" smtClean="0">
              <a:latin typeface="서울남산체 M" panose="02020603020101020101" pitchFamily="18" charset="-127"/>
              <a:ea typeface="서울남산체 M" panose="02020603020101020101" pitchFamily="18" charset="-127"/>
            </a:rPr>
            <a:t> </a:t>
          </a:r>
          <a:endParaRPr lang="ko-KR" altLang="en-US" sz="2000">
            <a:latin typeface="서울남산체 M" panose="02020603020101020101" pitchFamily="18" charset="-127"/>
            <a:ea typeface="서울남산체 M" panose="02020603020101020101" pitchFamily="18" charset="-127"/>
          </a:endParaRPr>
        </a:p>
      </cdr:txBody>
    </cdr:sp>
  </cdr:relSizeAnchor>
</c:userShapes>
</file>

<file path=ppt/drawings/drawing6.xml><?xml version="1.0" encoding="utf-8"?>
<c:userShapes xmlns:c="http://schemas.openxmlformats.org/drawingml/2006/chart">
  <cdr:relSizeAnchor xmlns:cdr="http://schemas.openxmlformats.org/drawingml/2006/chartDrawing">
    <cdr:from>
      <cdr:x>0.87279</cdr:x>
      <cdr:y>0.08907</cdr:y>
    </cdr:from>
    <cdr:to>
      <cdr:x>0.9799</cdr:x>
      <cdr:y>0.15655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9650952" y="528125"/>
          <a:ext cx="1184472" cy="400111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r"/>
          <a:r>
            <a:rPr lang="ko-KR" altLang="en-US" sz="2000" smtClean="0">
              <a:latin typeface="서울남산체 M" panose="02020603020101020101" pitchFamily="18" charset="-127"/>
              <a:ea typeface="서울남산체 M" panose="02020603020101020101" pitchFamily="18" charset="-127"/>
            </a:rPr>
            <a:t>총 </a:t>
          </a:r>
          <a:r>
            <a:rPr lang="en-US" altLang="ko-KR" sz="2000" smtClean="0">
              <a:latin typeface="서울남산체 M" panose="02020603020101020101" pitchFamily="18" charset="-127"/>
              <a:ea typeface="서울남산체 M" panose="02020603020101020101" pitchFamily="18" charset="-127"/>
            </a:rPr>
            <a:t>91</a:t>
          </a:r>
          <a:r>
            <a:rPr lang="ko-KR" altLang="en-US" sz="2000" smtClean="0">
              <a:latin typeface="서울남산체 M" panose="02020603020101020101" pitchFamily="18" charset="-127"/>
              <a:ea typeface="서울남산체 M" panose="02020603020101020101" pitchFamily="18" charset="-127"/>
            </a:rPr>
            <a:t>명</a:t>
          </a:r>
          <a:endParaRPr lang="ko-KR" altLang="en-US" sz="2000">
            <a:latin typeface="서울남산체 M" panose="02020603020101020101" pitchFamily="18" charset="-127"/>
            <a:ea typeface="서울남산체 M" panose="02020603020101020101" pitchFamily="18" charset="-127"/>
          </a:endParaRPr>
        </a:p>
      </cdr:txBody>
    </cdr:sp>
  </cdr:relSizeAnchor>
</c:userShapes>
</file>

<file path=ppt/drawings/drawing7.xml><?xml version="1.0" encoding="utf-8"?>
<c:userShapes xmlns:c="http://schemas.openxmlformats.org/drawingml/2006/chart">
  <cdr:relSizeAnchor xmlns:cdr="http://schemas.openxmlformats.org/drawingml/2006/chartDrawing">
    <cdr:from>
      <cdr:x>0.87279</cdr:x>
      <cdr:y>0.08907</cdr:y>
    </cdr:from>
    <cdr:to>
      <cdr:x>0.9799</cdr:x>
      <cdr:y>0.15655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9650952" y="528125"/>
          <a:ext cx="1184472" cy="400111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r"/>
          <a:r>
            <a:rPr lang="ko-KR" altLang="en-US" sz="2000" smtClean="0">
              <a:latin typeface="서울남산체 M" panose="02020603020101020101" pitchFamily="18" charset="-127"/>
              <a:ea typeface="서울남산체 M" panose="02020603020101020101" pitchFamily="18" charset="-127"/>
            </a:rPr>
            <a:t>총 </a:t>
          </a:r>
          <a:r>
            <a:rPr lang="en-US" altLang="ko-KR" sz="2000">
              <a:latin typeface="서울남산체 M" panose="02020603020101020101" pitchFamily="18" charset="-127"/>
              <a:ea typeface="서울남산체 M" panose="02020603020101020101" pitchFamily="18" charset="-127"/>
            </a:rPr>
            <a:t>9</a:t>
          </a:r>
          <a:r>
            <a:rPr lang="en-US" altLang="ko-KR" sz="2000" smtClean="0">
              <a:latin typeface="서울남산체 M" panose="02020603020101020101" pitchFamily="18" charset="-127"/>
              <a:ea typeface="서울남산체 M" panose="02020603020101020101" pitchFamily="18" charset="-127"/>
            </a:rPr>
            <a:t>1</a:t>
          </a:r>
          <a:r>
            <a:rPr lang="ko-KR" altLang="en-US" sz="2000" smtClean="0">
              <a:latin typeface="서울남산체 M" panose="02020603020101020101" pitchFamily="18" charset="-127"/>
              <a:ea typeface="서울남산체 M" panose="02020603020101020101" pitchFamily="18" charset="-127"/>
            </a:rPr>
            <a:t>명</a:t>
          </a:r>
          <a:endParaRPr lang="ko-KR" altLang="en-US" sz="2000">
            <a:latin typeface="서울남산체 M" panose="02020603020101020101" pitchFamily="18" charset="-127"/>
            <a:ea typeface="서울남산체 M" panose="02020603020101020101" pitchFamily="18" charset="-127"/>
          </a:endParaRPr>
        </a:p>
      </cdr:txBody>
    </cdr:sp>
  </cdr:relSizeAnchor>
</c:userShapes>
</file>

<file path=ppt/drawings/drawing8.xml><?xml version="1.0" encoding="utf-8"?>
<c:userShapes xmlns:c="http://schemas.openxmlformats.org/drawingml/2006/chart">
  <cdr:relSizeAnchor xmlns:cdr="http://schemas.openxmlformats.org/drawingml/2006/chartDrawing">
    <cdr:from>
      <cdr:x>0.6608</cdr:x>
      <cdr:y>0.09814</cdr:y>
    </cdr:from>
    <cdr:to>
      <cdr:x>0.99774</cdr:x>
      <cdr:y>0.16562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7306882" y="581925"/>
          <a:ext cx="3725724" cy="400110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r"/>
          <a:r>
            <a:rPr lang="ko-KR" altLang="en-US" sz="2000" smtClean="0">
              <a:latin typeface="서울남산체 M" panose="02020603020101020101" pitchFamily="18" charset="-127"/>
              <a:ea typeface="서울남산체 M" panose="02020603020101020101" pitchFamily="18" charset="-127"/>
            </a:rPr>
            <a:t>총 </a:t>
          </a:r>
          <a:r>
            <a:rPr lang="en-US" altLang="ko-KR" sz="2000" smtClean="0">
              <a:latin typeface="서울남산체 M" panose="02020603020101020101" pitchFamily="18" charset="-127"/>
              <a:ea typeface="서울남산체 M" panose="02020603020101020101" pitchFamily="18" charset="-127"/>
            </a:rPr>
            <a:t>91</a:t>
          </a:r>
          <a:r>
            <a:rPr lang="ko-KR" altLang="en-US" sz="2000" smtClean="0">
              <a:latin typeface="서울남산체 M" panose="02020603020101020101" pitchFamily="18" charset="-127"/>
              <a:ea typeface="서울남산체 M" panose="02020603020101020101" pitchFamily="18" charset="-127"/>
            </a:rPr>
            <a:t>명 中 </a:t>
          </a:r>
          <a:r>
            <a:rPr lang="en-US" altLang="ko-KR" sz="2000" smtClean="0">
              <a:latin typeface="서울남산체 M" panose="02020603020101020101" pitchFamily="18" charset="-127"/>
              <a:ea typeface="서울남산체 M" panose="02020603020101020101" pitchFamily="18" charset="-127"/>
            </a:rPr>
            <a:t>90</a:t>
          </a:r>
          <a:r>
            <a:rPr lang="ko-KR" altLang="en-US" sz="2000" smtClean="0">
              <a:latin typeface="서울남산체 M" panose="02020603020101020101" pitchFamily="18" charset="-127"/>
              <a:ea typeface="서울남산체 M" panose="02020603020101020101" pitchFamily="18" charset="-127"/>
            </a:rPr>
            <a:t>명 </a:t>
          </a:r>
          <a:r>
            <a:rPr lang="en-US" altLang="ko-KR" sz="2000" smtClean="0">
              <a:latin typeface="서울남산체 M" panose="02020603020101020101" pitchFamily="18" charset="-127"/>
              <a:ea typeface="서울남산체 M" panose="02020603020101020101" pitchFamily="18" charset="-127"/>
            </a:rPr>
            <a:t>(1</a:t>
          </a:r>
          <a:r>
            <a:rPr lang="ko-KR" altLang="en-US" sz="2000" smtClean="0">
              <a:latin typeface="서울남산체 M" panose="02020603020101020101" pitchFamily="18" charset="-127"/>
              <a:ea typeface="서울남산체 M" panose="02020603020101020101" pitchFamily="18" charset="-127"/>
            </a:rPr>
            <a:t>명 미기입</a:t>
          </a:r>
          <a:r>
            <a:rPr lang="en-US" altLang="ko-KR" sz="2000" smtClean="0">
              <a:latin typeface="서울남산체 M" panose="02020603020101020101" pitchFamily="18" charset="-127"/>
              <a:ea typeface="서울남산체 M" panose="02020603020101020101" pitchFamily="18" charset="-127"/>
            </a:rPr>
            <a:t>)</a:t>
          </a:r>
          <a:endParaRPr lang="ko-KR" altLang="en-US" sz="2000">
            <a:latin typeface="서울남산체 M" panose="02020603020101020101" pitchFamily="18" charset="-127"/>
            <a:ea typeface="서울남산체 M" panose="02020603020101020101" pitchFamily="18" charset="-127"/>
          </a:endParaRPr>
        </a:p>
      </cdr:txBody>
    </cdr:sp>
  </cdr:relSizeAnchor>
</c:userShapes>
</file>

<file path=ppt/drawings/drawing9.xml><?xml version="1.0" encoding="utf-8"?>
<c:userShapes xmlns:c="http://schemas.openxmlformats.org/drawingml/2006/chart">
  <cdr:relSizeAnchor xmlns:cdr="http://schemas.openxmlformats.org/drawingml/2006/chartDrawing">
    <cdr:from>
      <cdr:x>0.87279</cdr:x>
      <cdr:y>0.08907</cdr:y>
    </cdr:from>
    <cdr:to>
      <cdr:x>0.9799</cdr:x>
      <cdr:y>0.15655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9650952" y="528125"/>
          <a:ext cx="1184472" cy="400111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r"/>
          <a:r>
            <a:rPr lang="ko-KR" altLang="en-US" sz="2000" smtClean="0">
              <a:latin typeface="서울남산체 M" panose="02020603020101020101" pitchFamily="18" charset="-127"/>
              <a:ea typeface="서울남산체 M" panose="02020603020101020101" pitchFamily="18" charset="-127"/>
            </a:rPr>
            <a:t>총 </a:t>
          </a:r>
          <a:r>
            <a:rPr lang="en-US" altLang="ko-KR" sz="2000" smtClean="0">
              <a:latin typeface="서울남산체 M" panose="02020603020101020101" pitchFamily="18" charset="-127"/>
              <a:ea typeface="서울남산체 M" panose="02020603020101020101" pitchFamily="18" charset="-127"/>
            </a:rPr>
            <a:t>91</a:t>
          </a:r>
          <a:r>
            <a:rPr lang="ko-KR" altLang="en-US" sz="2000" smtClean="0">
              <a:latin typeface="서울남산체 M" panose="02020603020101020101" pitchFamily="18" charset="-127"/>
              <a:ea typeface="서울남산체 M" panose="02020603020101020101" pitchFamily="18" charset="-127"/>
            </a:rPr>
            <a:t>명</a:t>
          </a:r>
          <a:endParaRPr lang="ko-KR" altLang="en-US" sz="2000">
            <a:latin typeface="서울남산체 M" panose="02020603020101020101" pitchFamily="18" charset="-127"/>
            <a:ea typeface="서울남산체 M" panose="02020603020101020101" pitchFamily="18" charset="-127"/>
          </a:endParaRPr>
        </a:p>
      </cdr:txBody>
    </cdr:sp>
  </cdr:relSizeAnchor>
</c:userShapes>
</file>

<file path=ppt/drawings/drawing10.xml><?xml version="1.0" encoding="utf-8"?>
<c:userShapes xmlns:c="http://schemas.openxmlformats.org/drawingml/2006/chart">
  <cdr:relSizeAnchor xmlns:cdr="http://schemas.openxmlformats.org/drawingml/2006/chartDrawing">
    <cdr:from>
      <cdr:x>0.74169</cdr:x>
      <cdr:y>0.16744</cdr:y>
    </cdr:from>
    <cdr:to>
      <cdr:x>0.99098</cdr:x>
      <cdr:y>0.23397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8201319" y="1007034"/>
          <a:ext cx="2756611" cy="400110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r"/>
          <a:r>
            <a:rPr lang="ko-KR" altLang="en-US" sz="2000" smtClean="0">
              <a:latin typeface="서울남산체 M" panose="02020603020101020101" pitchFamily="18" charset="-127"/>
              <a:ea typeface="서울남산체 M" panose="02020603020101020101" pitchFamily="18" charset="-127"/>
            </a:rPr>
            <a:t>총 </a:t>
          </a:r>
          <a:r>
            <a:rPr lang="en-US" altLang="ko-KR" sz="2000" smtClean="0">
              <a:latin typeface="서울남산체 M" panose="02020603020101020101" pitchFamily="18" charset="-127"/>
              <a:ea typeface="서울남산체 M" panose="02020603020101020101" pitchFamily="18" charset="-127"/>
            </a:rPr>
            <a:t>91</a:t>
          </a:r>
          <a:r>
            <a:rPr lang="ko-KR" altLang="en-US" sz="2000" smtClean="0">
              <a:latin typeface="서울남산체 M" panose="02020603020101020101" pitchFamily="18" charset="-127"/>
              <a:ea typeface="서울남산체 M" panose="02020603020101020101" pitchFamily="18" charset="-127"/>
            </a:rPr>
            <a:t>명 中 </a:t>
          </a:r>
          <a:r>
            <a:rPr lang="en-US" altLang="ko-KR" sz="2000" smtClean="0">
              <a:latin typeface="서울남산체 M" panose="02020603020101020101" pitchFamily="18" charset="-127"/>
              <a:ea typeface="서울남산체 M" panose="02020603020101020101" pitchFamily="18" charset="-127"/>
            </a:rPr>
            <a:t>18</a:t>
          </a:r>
          <a:r>
            <a:rPr lang="ko-KR" altLang="en-US" sz="2000" smtClean="0">
              <a:latin typeface="서울남산체 M" panose="02020603020101020101" pitchFamily="18" charset="-127"/>
              <a:ea typeface="서울남산체 M" panose="02020603020101020101" pitchFamily="18" charset="-127"/>
            </a:rPr>
            <a:t>명 응답</a:t>
          </a:r>
          <a:endParaRPr lang="ko-KR" altLang="en-US" sz="2000">
            <a:latin typeface="서울남산체 M" panose="02020603020101020101" pitchFamily="18" charset="-127"/>
            <a:ea typeface="서울남산체 M" panose="02020603020101020101" pitchFamily="18" charset="-127"/>
          </a:endParaRPr>
        </a:p>
      </cdr:txBody>
    </cdr:sp>
  </cdr:relSizeAnchor>
</c:userShapes>
</file>

<file path=ppt/drawings/drawing11.xml><?xml version="1.0" encoding="utf-8"?>
<c:userShapes xmlns:c="http://schemas.openxmlformats.org/drawingml/2006/chart">
  <cdr:relSizeAnchor xmlns:cdr="http://schemas.openxmlformats.org/drawingml/2006/chartDrawing">
    <cdr:from>
      <cdr:x>0.72975</cdr:x>
      <cdr:y>0.16744</cdr:y>
    </cdr:from>
    <cdr:to>
      <cdr:x>0.99098</cdr:x>
      <cdr:y>0.23397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8069344" y="1007035"/>
          <a:ext cx="2888558" cy="400110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r"/>
          <a:r>
            <a:rPr lang="ko-KR" altLang="en-US" sz="2000" smtClean="0">
              <a:latin typeface="서울남산체 M" panose="02020603020101020101" pitchFamily="18" charset="-127"/>
              <a:ea typeface="서울남산체 M" panose="02020603020101020101" pitchFamily="18" charset="-127"/>
            </a:rPr>
            <a:t>총 </a:t>
          </a:r>
          <a:r>
            <a:rPr lang="en-US" altLang="ko-KR" sz="2000" smtClean="0">
              <a:latin typeface="서울남산체 M" panose="02020603020101020101" pitchFamily="18" charset="-127"/>
              <a:ea typeface="서울남산체 M" panose="02020603020101020101" pitchFamily="18" charset="-127"/>
            </a:rPr>
            <a:t>91</a:t>
          </a:r>
          <a:r>
            <a:rPr lang="ko-KR" altLang="en-US" sz="2000" smtClean="0">
              <a:latin typeface="서울남산체 M" panose="02020603020101020101" pitchFamily="18" charset="-127"/>
              <a:ea typeface="서울남산체 M" panose="02020603020101020101" pitchFamily="18" charset="-127"/>
            </a:rPr>
            <a:t>명 中 </a:t>
          </a:r>
          <a:r>
            <a:rPr lang="en-US" altLang="ko-KR" sz="2000" smtClean="0">
              <a:latin typeface="서울남산체 M" panose="02020603020101020101" pitchFamily="18" charset="-127"/>
              <a:ea typeface="서울남산체 M" panose="02020603020101020101" pitchFamily="18" charset="-127"/>
            </a:rPr>
            <a:t>73</a:t>
          </a:r>
          <a:r>
            <a:rPr lang="ko-KR" altLang="en-US" sz="2000" smtClean="0">
              <a:latin typeface="서울남산체 M" panose="02020603020101020101" pitchFamily="18" charset="-127"/>
              <a:ea typeface="서울남산체 M" panose="02020603020101020101" pitchFamily="18" charset="-127"/>
            </a:rPr>
            <a:t>명 응답</a:t>
          </a:r>
          <a:endParaRPr lang="ko-KR" altLang="en-US" sz="2000">
            <a:latin typeface="서울남산체 M" panose="02020603020101020101" pitchFamily="18" charset="-127"/>
            <a:ea typeface="서울남산체 M" panose="02020603020101020101" pitchFamily="18" charset="-127"/>
          </a:endParaRPr>
        </a:p>
      </cdr:txBody>
    </cdr:sp>
  </cdr:relSizeAnchor>
</c:userShapes>
</file>

<file path=ppt/drawings/drawing12.xml><?xml version="1.0" encoding="utf-8"?>
<c:userShapes xmlns:c="http://schemas.openxmlformats.org/drawingml/2006/chart">
  <cdr:relSizeAnchor xmlns:cdr="http://schemas.openxmlformats.org/drawingml/2006/chartDrawing">
    <cdr:from>
      <cdr:x>0.73842</cdr:x>
      <cdr:y>0.08907</cdr:y>
    </cdr:from>
    <cdr:to>
      <cdr:x>0.9799</cdr:x>
      <cdr:y>0.15655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8165155" y="528137"/>
          <a:ext cx="2670228" cy="400110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r"/>
          <a:r>
            <a:rPr lang="ko-KR" altLang="en-US" sz="2000" smtClean="0">
              <a:latin typeface="서울남산체 M" panose="02020603020101020101" pitchFamily="18" charset="-127"/>
              <a:ea typeface="서울남산체 M" panose="02020603020101020101" pitchFamily="18" charset="-127"/>
            </a:rPr>
            <a:t>총 </a:t>
          </a:r>
          <a:r>
            <a:rPr lang="en-US" altLang="ko-KR" sz="2000" smtClean="0">
              <a:latin typeface="서울남산체 M" panose="02020603020101020101" pitchFamily="18" charset="-127"/>
              <a:ea typeface="서울남산체 M" panose="02020603020101020101" pitchFamily="18" charset="-127"/>
            </a:rPr>
            <a:t>90</a:t>
          </a:r>
          <a:r>
            <a:rPr lang="ko-KR" altLang="en-US" sz="2000" smtClean="0">
              <a:latin typeface="서울남산체 M" panose="02020603020101020101" pitchFamily="18" charset="-127"/>
              <a:ea typeface="서울남산체 M" panose="02020603020101020101" pitchFamily="18" charset="-127"/>
            </a:rPr>
            <a:t>명 </a:t>
          </a:r>
          <a:r>
            <a:rPr lang="en-US" altLang="ko-KR" sz="2000" smtClean="0">
              <a:latin typeface="서울남산체 M" panose="02020603020101020101" pitchFamily="18" charset="-127"/>
              <a:ea typeface="서울남산체 M" panose="02020603020101020101" pitchFamily="18" charset="-127"/>
            </a:rPr>
            <a:t>(1</a:t>
          </a:r>
          <a:r>
            <a:rPr lang="ko-KR" altLang="en-US" sz="2000" smtClean="0">
              <a:latin typeface="서울남산체 M" panose="02020603020101020101" pitchFamily="18" charset="-127"/>
              <a:ea typeface="서울남산체 M" panose="02020603020101020101" pitchFamily="18" charset="-127"/>
            </a:rPr>
            <a:t>명 미기입</a:t>
          </a:r>
          <a:r>
            <a:rPr lang="en-US" altLang="ko-KR" sz="2000" smtClean="0">
              <a:latin typeface="서울남산체 M" panose="02020603020101020101" pitchFamily="18" charset="-127"/>
              <a:ea typeface="서울남산체 M" panose="02020603020101020101" pitchFamily="18" charset="-127"/>
            </a:rPr>
            <a:t>)</a:t>
          </a:r>
          <a:endParaRPr lang="ko-KR" altLang="en-US" sz="2000">
            <a:latin typeface="서울남산체 M" panose="02020603020101020101" pitchFamily="18" charset="-127"/>
            <a:ea typeface="서울남산체 M" panose="02020603020101020101" pitchFamily="18" charset="-127"/>
          </a:endParaRPr>
        </a:p>
      </cdr:txBody>
    </cdr:sp>
  </cdr:relSizeAnchor>
</c:userShap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7CF32-94D0-4694-B63A-53428170703A}" type="datetimeFigureOut">
              <a:rPr lang="ko-KR" altLang="en-US" smtClean="0"/>
              <a:t>2015-08-11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B8A524-8675-486A-AEC5-2FDF5408D21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909765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7CF32-94D0-4694-B63A-53428170703A}" type="datetimeFigureOut">
              <a:rPr lang="ko-KR" altLang="en-US" smtClean="0"/>
              <a:t>2015-08-11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B8A524-8675-486A-AEC5-2FDF5408D21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777550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7CF32-94D0-4694-B63A-53428170703A}" type="datetimeFigureOut">
              <a:rPr lang="ko-KR" altLang="en-US" smtClean="0"/>
              <a:t>2015-08-11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B8A524-8675-486A-AEC5-2FDF5408D21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119526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7CF32-94D0-4694-B63A-53428170703A}" type="datetimeFigureOut">
              <a:rPr lang="ko-KR" altLang="en-US" smtClean="0"/>
              <a:t>2015-08-11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B8A524-8675-486A-AEC5-2FDF5408D21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195687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7CF32-94D0-4694-B63A-53428170703A}" type="datetimeFigureOut">
              <a:rPr lang="ko-KR" altLang="en-US" smtClean="0"/>
              <a:t>2015-08-11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B8A524-8675-486A-AEC5-2FDF5408D21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753593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7CF32-94D0-4694-B63A-53428170703A}" type="datetimeFigureOut">
              <a:rPr lang="ko-KR" altLang="en-US" smtClean="0"/>
              <a:t>2015-08-11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B8A524-8675-486A-AEC5-2FDF5408D21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529859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7CF32-94D0-4694-B63A-53428170703A}" type="datetimeFigureOut">
              <a:rPr lang="ko-KR" altLang="en-US" smtClean="0"/>
              <a:t>2015-08-11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B8A524-8675-486A-AEC5-2FDF5408D21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951242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7CF32-94D0-4694-B63A-53428170703A}" type="datetimeFigureOut">
              <a:rPr lang="ko-KR" altLang="en-US" smtClean="0"/>
              <a:t>2015-08-11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B8A524-8675-486A-AEC5-2FDF5408D21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239833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7CF32-94D0-4694-B63A-53428170703A}" type="datetimeFigureOut">
              <a:rPr lang="ko-KR" altLang="en-US" smtClean="0"/>
              <a:t>2015-08-11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B8A524-8675-486A-AEC5-2FDF5408D21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195613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7CF32-94D0-4694-B63A-53428170703A}" type="datetimeFigureOut">
              <a:rPr lang="ko-KR" altLang="en-US" smtClean="0"/>
              <a:t>2015-08-11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B8A524-8675-486A-AEC5-2FDF5408D21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07632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7CF32-94D0-4694-B63A-53428170703A}" type="datetimeFigureOut">
              <a:rPr lang="ko-KR" altLang="en-US" smtClean="0"/>
              <a:t>2015-08-11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B8A524-8675-486A-AEC5-2FDF5408D21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343888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17CF32-94D0-4694-B63A-53428170703A}" type="datetimeFigureOut">
              <a:rPr lang="ko-KR" altLang="en-US" smtClean="0"/>
              <a:t>2015-08-11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B8A524-8675-486A-AEC5-2FDF5408D21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877638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차트 4"/>
          <p:cNvGraphicFramePr/>
          <p:nvPr>
            <p:extLst>
              <p:ext uri="{D42A27DB-BD31-4B8C-83A1-F6EECF244321}">
                <p14:modId xmlns:p14="http://schemas.microsoft.com/office/powerpoint/2010/main" val="2952509223"/>
              </p:ext>
            </p:extLst>
          </p:nvPr>
        </p:nvGraphicFramePr>
        <p:xfrm>
          <a:off x="368710" y="324465"/>
          <a:ext cx="11301674" cy="625544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8477003" y="2151108"/>
            <a:ext cx="1358064" cy="46166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en-US" altLang="ko-KR" sz="2400" dirty="0" smtClean="0">
                <a:solidFill>
                  <a:srgbClr val="002060"/>
                </a:solidFill>
              </a:rPr>
              <a:t> </a:t>
            </a:r>
            <a:r>
              <a:rPr lang="ko-KR" altLang="en-US" sz="2400" smtClean="0">
                <a:solidFill>
                  <a:srgbClr val="002060"/>
                </a:solidFill>
              </a:rPr>
              <a:t>총 </a:t>
            </a:r>
            <a:r>
              <a:rPr lang="en-US" altLang="ko-KR" sz="2400" smtClean="0">
                <a:solidFill>
                  <a:srgbClr val="002060"/>
                </a:solidFill>
              </a:rPr>
              <a:t>91</a:t>
            </a:r>
            <a:r>
              <a:rPr lang="ko-KR" altLang="en-US" sz="2400" smtClean="0">
                <a:solidFill>
                  <a:srgbClr val="002060"/>
                </a:solidFill>
              </a:rPr>
              <a:t>명</a:t>
            </a:r>
            <a:endParaRPr lang="ko-KR" altLang="en-US" sz="24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8010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차트 1"/>
          <p:cNvGraphicFramePr/>
          <p:nvPr>
            <p:extLst>
              <p:ext uri="{D42A27DB-BD31-4B8C-83A1-F6EECF244321}">
                <p14:modId xmlns:p14="http://schemas.microsoft.com/office/powerpoint/2010/main" val="13478280"/>
              </p:ext>
            </p:extLst>
          </p:nvPr>
        </p:nvGraphicFramePr>
        <p:xfrm>
          <a:off x="635848" y="501469"/>
          <a:ext cx="11057641" cy="59294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523847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차트 1"/>
          <p:cNvGraphicFramePr/>
          <p:nvPr>
            <p:extLst>
              <p:ext uri="{D42A27DB-BD31-4B8C-83A1-F6EECF244321}">
                <p14:modId xmlns:p14="http://schemas.microsoft.com/office/powerpoint/2010/main" val="176043507"/>
              </p:ext>
            </p:extLst>
          </p:nvPr>
        </p:nvGraphicFramePr>
        <p:xfrm>
          <a:off x="582060" y="519399"/>
          <a:ext cx="11057641" cy="59294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625389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차트 1"/>
          <p:cNvGraphicFramePr/>
          <p:nvPr>
            <p:extLst>
              <p:ext uri="{D42A27DB-BD31-4B8C-83A1-F6EECF244321}">
                <p14:modId xmlns:p14="http://schemas.microsoft.com/office/powerpoint/2010/main" val="1259326781"/>
              </p:ext>
            </p:extLst>
          </p:nvPr>
        </p:nvGraphicFramePr>
        <p:xfrm>
          <a:off x="553779" y="546755"/>
          <a:ext cx="11057641" cy="601430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274215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차트 1"/>
          <p:cNvGraphicFramePr/>
          <p:nvPr>
            <p:extLst>
              <p:ext uri="{D42A27DB-BD31-4B8C-83A1-F6EECF244321}">
                <p14:modId xmlns:p14="http://schemas.microsoft.com/office/powerpoint/2010/main" val="3072870867"/>
              </p:ext>
            </p:extLst>
          </p:nvPr>
        </p:nvGraphicFramePr>
        <p:xfrm>
          <a:off x="535850" y="564684"/>
          <a:ext cx="11057641" cy="601430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84121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차트 1"/>
          <p:cNvGraphicFramePr/>
          <p:nvPr>
            <p:extLst>
              <p:ext uri="{D42A27DB-BD31-4B8C-83A1-F6EECF244321}">
                <p14:modId xmlns:p14="http://schemas.microsoft.com/office/powerpoint/2010/main" val="2099436739"/>
              </p:ext>
            </p:extLst>
          </p:nvPr>
        </p:nvGraphicFramePr>
        <p:xfrm>
          <a:off x="410344" y="528826"/>
          <a:ext cx="11642102" cy="601430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139882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차트 1"/>
          <p:cNvGraphicFramePr/>
          <p:nvPr>
            <p:extLst>
              <p:ext uri="{D42A27DB-BD31-4B8C-83A1-F6EECF244321}">
                <p14:modId xmlns:p14="http://schemas.microsoft.com/office/powerpoint/2010/main" val="554791765"/>
              </p:ext>
            </p:extLst>
          </p:nvPr>
        </p:nvGraphicFramePr>
        <p:xfrm>
          <a:off x="617918" y="465611"/>
          <a:ext cx="11057641" cy="59294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981997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차트 1"/>
          <p:cNvGraphicFramePr/>
          <p:nvPr>
            <p:extLst>
              <p:ext uri="{D42A27DB-BD31-4B8C-83A1-F6EECF244321}">
                <p14:modId xmlns:p14="http://schemas.microsoft.com/office/powerpoint/2010/main" val="3378017410"/>
              </p:ext>
            </p:extLst>
          </p:nvPr>
        </p:nvGraphicFramePr>
        <p:xfrm>
          <a:off x="661356" y="582614"/>
          <a:ext cx="11057641" cy="601430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444263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차트 1"/>
          <p:cNvGraphicFramePr/>
          <p:nvPr>
            <p:extLst>
              <p:ext uri="{D42A27DB-BD31-4B8C-83A1-F6EECF244321}">
                <p14:modId xmlns:p14="http://schemas.microsoft.com/office/powerpoint/2010/main" val="2034020243"/>
              </p:ext>
            </p:extLst>
          </p:nvPr>
        </p:nvGraphicFramePr>
        <p:xfrm>
          <a:off x="546200" y="591116"/>
          <a:ext cx="11057641" cy="59294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858429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차트 1"/>
          <p:cNvGraphicFramePr/>
          <p:nvPr>
            <p:extLst>
              <p:ext uri="{D42A27DB-BD31-4B8C-83A1-F6EECF244321}">
                <p14:modId xmlns:p14="http://schemas.microsoft.com/office/powerpoint/2010/main" val="2201510112"/>
              </p:ext>
            </p:extLst>
          </p:nvPr>
        </p:nvGraphicFramePr>
        <p:xfrm>
          <a:off x="617919" y="537328"/>
          <a:ext cx="11057641" cy="59294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7664001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차트 1"/>
          <p:cNvGraphicFramePr/>
          <p:nvPr>
            <p:extLst>
              <p:ext uri="{D42A27DB-BD31-4B8C-83A1-F6EECF244321}">
                <p14:modId xmlns:p14="http://schemas.microsoft.com/office/powerpoint/2010/main" val="3108610529"/>
              </p:ext>
            </p:extLst>
          </p:nvPr>
        </p:nvGraphicFramePr>
        <p:xfrm>
          <a:off x="482062" y="492967"/>
          <a:ext cx="11057641" cy="601430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884184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차트 1"/>
          <p:cNvGraphicFramePr/>
          <p:nvPr>
            <p:extLst>
              <p:ext uri="{D42A27DB-BD31-4B8C-83A1-F6EECF244321}">
                <p14:modId xmlns:p14="http://schemas.microsoft.com/office/powerpoint/2010/main" val="1885671416"/>
              </p:ext>
            </p:extLst>
          </p:nvPr>
        </p:nvGraphicFramePr>
        <p:xfrm>
          <a:off x="535851" y="510896"/>
          <a:ext cx="11057641" cy="601430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4101383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/>
          <p:cNvSpPr/>
          <p:nvPr/>
        </p:nvSpPr>
        <p:spPr>
          <a:xfrm>
            <a:off x="4193249" y="582099"/>
            <a:ext cx="386355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 sz="3200" b="1" i="0" u="none" strike="noStrike" kern="1200" baseline="0">
                <a:solidFill>
                  <a:prstClr val="black">
                    <a:lumMod val="65000"/>
                    <a:lumOff val="35000"/>
                  </a:prstClr>
                </a:solidFill>
                <a:latin typeface="서울남산체 M" panose="02020603020101020101" pitchFamily="18" charset="-127"/>
                <a:ea typeface="서울남산체 M" panose="02020603020101020101" pitchFamily="18" charset="-127"/>
                <a:cs typeface="+mn-cs"/>
              </a:defRPr>
            </a:pPr>
            <a:r>
              <a:rPr lang="ko-KR" altLang="en-US"/>
              <a:t>센터 이용자 도박 </a:t>
            </a:r>
            <a:r>
              <a:rPr lang="ko-KR" altLang="en-US" smtClean="0"/>
              <a:t>유형</a:t>
            </a:r>
            <a:endParaRPr lang="ko-KR" altLang="en-US"/>
          </a:p>
        </p:txBody>
      </p:sp>
      <p:graphicFrame>
        <p:nvGraphicFramePr>
          <p:cNvPr id="11" name="차트 10"/>
          <p:cNvGraphicFramePr/>
          <p:nvPr>
            <p:extLst>
              <p:ext uri="{D42A27DB-BD31-4B8C-83A1-F6EECF244321}">
                <p14:modId xmlns:p14="http://schemas.microsoft.com/office/powerpoint/2010/main" val="907837650"/>
              </p:ext>
            </p:extLst>
          </p:nvPr>
        </p:nvGraphicFramePr>
        <p:xfrm>
          <a:off x="1930402" y="1567544"/>
          <a:ext cx="9869714" cy="494816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59694954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/>
          <p:cNvSpPr/>
          <p:nvPr/>
        </p:nvSpPr>
        <p:spPr>
          <a:xfrm>
            <a:off x="2988564" y="611128"/>
            <a:ext cx="386355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 sz="3200" b="1" i="0" u="none" strike="noStrike" kern="1200" baseline="0">
                <a:solidFill>
                  <a:prstClr val="black">
                    <a:lumMod val="65000"/>
                    <a:lumOff val="35000"/>
                  </a:prstClr>
                </a:solidFill>
                <a:latin typeface="서울남산체 M" panose="02020603020101020101" pitchFamily="18" charset="-127"/>
                <a:ea typeface="서울남산체 M" panose="02020603020101020101" pitchFamily="18" charset="-127"/>
                <a:cs typeface="+mn-cs"/>
              </a:defRPr>
            </a:pPr>
            <a:r>
              <a:rPr lang="ko-KR" altLang="en-US" dirty="0"/>
              <a:t>센터 이용자 도박 </a:t>
            </a:r>
            <a:r>
              <a:rPr lang="ko-KR" altLang="en-US" dirty="0" smtClean="0"/>
              <a:t>유형</a:t>
            </a:r>
            <a:endParaRPr lang="ko-KR" altLang="en-US" dirty="0"/>
          </a:p>
        </p:txBody>
      </p:sp>
      <p:graphicFrame>
        <p:nvGraphicFramePr>
          <p:cNvPr id="6" name="차트 5"/>
          <p:cNvGraphicFramePr/>
          <p:nvPr>
            <p:extLst>
              <p:ext uri="{D42A27DB-BD31-4B8C-83A1-F6EECF244321}">
                <p14:modId xmlns:p14="http://schemas.microsoft.com/office/powerpoint/2010/main" val="1589381708"/>
              </p:ext>
            </p:extLst>
          </p:nvPr>
        </p:nvGraphicFramePr>
        <p:xfrm>
          <a:off x="1727200" y="1439333"/>
          <a:ext cx="8128000" cy="54186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25499204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차트 1"/>
          <p:cNvGraphicFramePr/>
          <p:nvPr>
            <p:extLst>
              <p:ext uri="{D42A27DB-BD31-4B8C-83A1-F6EECF244321}">
                <p14:modId xmlns:p14="http://schemas.microsoft.com/office/powerpoint/2010/main" val="3388886783"/>
              </p:ext>
            </p:extLst>
          </p:nvPr>
        </p:nvGraphicFramePr>
        <p:xfrm>
          <a:off x="528272" y="662833"/>
          <a:ext cx="11057641" cy="59294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451458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897</TotalTime>
  <Words>147</Words>
  <Application>Microsoft Office PowerPoint</Application>
  <PresentationFormat>와이드스크린</PresentationFormat>
  <Paragraphs>30</Paragraphs>
  <Slides>15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15</vt:i4>
      </vt:variant>
    </vt:vector>
  </HeadingPairs>
  <TitlesOfParts>
    <vt:vector size="19" baseType="lpstr">
      <vt:lpstr>맑은 고딕</vt:lpstr>
      <vt:lpstr>서울남산체 M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자원봉사자</dc:creator>
  <cp:lastModifiedBy>DJ.KCGP</cp:lastModifiedBy>
  <cp:revision>118</cp:revision>
  <dcterms:created xsi:type="dcterms:W3CDTF">2015-07-14T12:45:01Z</dcterms:created>
  <dcterms:modified xsi:type="dcterms:W3CDTF">2015-08-11T15:01:14Z</dcterms:modified>
</cp:coreProperties>
</file>