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drawings/drawing1.xml" ContentType="application/vnd.openxmlformats-officedocument.drawingml.chartshapes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2.xml" ContentType="application/vnd.openxmlformats-officedocument.drawingml.chartshapes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3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rawings/drawing4.xml" ContentType="application/vnd.openxmlformats-officedocument.drawingml.chartshapes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6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drawings/drawing7.xml" ContentType="application/vnd.openxmlformats-officedocument.drawingml.chartshapes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drawings/drawing8.xml" ContentType="application/vnd.openxmlformats-officedocument.drawingml.chartshapes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9.xml" ContentType="application/vnd.openxmlformats-officedocument.drawingml.chartshapes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drawings/drawing10.xml" ContentType="application/vnd.openxmlformats-officedocument.drawingml.chartshapes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drawings/drawing11.xml" ContentType="application/vnd.openxmlformats-officedocument.drawingml.chartshapes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drawings/drawing1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305" r:id="rId3"/>
    <p:sldId id="306" r:id="rId4"/>
    <p:sldId id="315" r:id="rId5"/>
    <p:sldId id="307" r:id="rId6"/>
    <p:sldId id="316" r:id="rId7"/>
    <p:sldId id="308" r:id="rId8"/>
    <p:sldId id="300" r:id="rId9"/>
    <p:sldId id="281" r:id="rId10"/>
    <p:sldId id="282" r:id="rId11"/>
    <p:sldId id="311" r:id="rId12"/>
    <p:sldId id="312" r:id="rId13"/>
    <p:sldId id="313" r:id="rId14"/>
    <p:sldId id="283" r:id="rId15"/>
    <p:sldId id="285" r:id="rId16"/>
    <p:sldId id="288" r:id="rId17"/>
    <p:sldId id="284" r:id="rId18"/>
    <p:sldId id="293" r:id="rId19"/>
    <p:sldId id="294" r:id="rId20"/>
    <p:sldId id="289" r:id="rId2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0066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43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9.xlsx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chartUserShapes" Target="../drawings/drawing1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0.xlsx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2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1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3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2.xlsx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4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3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4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6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5.xlsx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chartUserShapes" Target="../drawings/drawing7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6.xlsx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chartUserShapes" Target="../drawings/drawing8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7.xlsx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9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8.xlsx"/><Relationship Id="rId2" Type="http://schemas.microsoft.com/office/2011/relationships/chartColorStyle" Target="colors18.xml"/><Relationship Id="rId1" Type="http://schemas.microsoft.com/office/2011/relationships/chartStyle" Target="style18.xml"/><Relationship Id="rId4" Type="http://schemas.openxmlformats.org/officeDocument/2006/relationships/chartUserShapes" Target="../drawings/drawing10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9.xlsx"/><Relationship Id="rId2" Type="http://schemas.microsoft.com/office/2011/relationships/chartColorStyle" Target="colors19.xml"/><Relationship Id="rId1" Type="http://schemas.microsoft.com/office/2011/relationships/chartStyle" Target="style19.xml"/><Relationship Id="rId4" Type="http://schemas.openxmlformats.org/officeDocument/2006/relationships/chartUserShapes" Target="../drawings/drawing11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0.xlsx"/><Relationship Id="rId2" Type="http://schemas.microsoft.com/office/2011/relationships/chartColorStyle" Target="colors20.xml"/><Relationship Id="rId1" Type="http://schemas.microsoft.com/office/2011/relationships/chartStyle" Target="style20.xml"/><Relationship Id="rId4" Type="http://schemas.openxmlformats.org/officeDocument/2006/relationships/chartUserShapes" Target="../drawings/drawing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dirty="0" smtClean="0"/>
              <a:t>접수경로</a:t>
            </a:r>
            <a:endParaRPr lang="ko-KR" altLang="en-US" dirty="0"/>
          </a:p>
        </c:rich>
      </c:tx>
      <c:layout>
        <c:manualLayout>
          <c:xMode val="edge"/>
          <c:yMode val="edge"/>
          <c:x val="2.6758146884752296E-2"/>
          <c:y val="1.64062489907573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접수 경로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2191966043307087"/>
                  <c:y val="9.729717659343155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5193282480314845E-2"/>
                  <c:y val="-5.715224796061466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센터접수: 157</c:v>
                </c:pt>
                <c:pt idx="1">
                  <c:v>헬프라인: 44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157</c:v>
                </c:pt>
                <c:pt idx="1">
                  <c:v>44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553913163660543"/>
          <c:y val="0.39422979315773476"/>
          <c:w val="0.26815089516827328"/>
          <c:h val="0.21494896524514726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2800" smtClean="0">
                <a:latin typeface="서울남산체 M" panose="02020603020101020101" pitchFamily="18" charset="-127"/>
                <a:ea typeface="서울남산체 M" panose="02020603020101020101" pitchFamily="18" charset="-127"/>
              </a:rPr>
              <a:t>월별 접수</a:t>
            </a:r>
            <a:r>
              <a:rPr lang="ko-KR" sz="2800" smtClean="0">
                <a:latin typeface="서울남산체 M" panose="02020603020101020101" pitchFamily="18" charset="-127"/>
                <a:ea typeface="서울남산체 M" panose="02020603020101020101" pitchFamily="18" charset="-127"/>
              </a:rPr>
              <a:t> </a:t>
            </a:r>
            <a:r>
              <a:rPr lang="ko-KR" sz="2800">
                <a:latin typeface="서울남산체 M" panose="02020603020101020101" pitchFamily="18" charset="-127"/>
                <a:ea typeface="서울남산체 M" panose="02020603020101020101" pitchFamily="18" charset="-127"/>
              </a:rPr>
              <a:t>추이</a:t>
            </a:r>
          </a:p>
        </c:rich>
      </c:tx>
      <c:layout>
        <c:manualLayout>
          <c:xMode val="edge"/>
          <c:yMode val="edge"/>
          <c:x val="0.32551562499999998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0298351377952746E-2"/>
          <c:y val="0.144744270131381"/>
          <c:w val="0.92251414862204728"/>
          <c:h val="0.7130899536731081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대상자</c:v>
                </c:pt>
              </c:strCache>
            </c:strRef>
          </c:tx>
          <c:spPr>
            <a:ln w="349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4242249015748018E-2"/>
                  <c:y val="4.38228549928298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267974901574803E-2"/>
                  <c:y val="-3.74999976931595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267974901574803E-2"/>
                  <c:y val="3.27323905666538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4398499015748032E-2"/>
                  <c:y val="3.48069387059675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7523499015748031E-2"/>
                  <c:y val="4.39124817196972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4242249015748146E-2"/>
                  <c:y val="3.255295963425179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36</c:v>
                </c:pt>
                <c:pt idx="1">
                  <c:v>16</c:v>
                </c:pt>
                <c:pt idx="2">
                  <c:v>28</c:v>
                </c:pt>
                <c:pt idx="3">
                  <c:v>25</c:v>
                </c:pt>
                <c:pt idx="4">
                  <c:v>15</c:v>
                </c:pt>
                <c:pt idx="5">
                  <c:v>12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가족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2679749015748017E-2"/>
                  <c:y val="-2.768578466868282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5804749015748033E-2"/>
                  <c:y val="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267974901574803E-2"/>
                  <c:y val="-2.813462821768823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1117249015748032E-2"/>
                  <c:y val="-3.038860728940389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2835999015748031E-2"/>
                  <c:y val="-3.264258636111947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5804749015748148E-2"/>
                  <c:y val="-2.362667007425715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38</c:v>
                </c:pt>
                <c:pt idx="1">
                  <c:v>14</c:v>
                </c:pt>
                <c:pt idx="2">
                  <c:v>31</c:v>
                </c:pt>
                <c:pt idx="3">
                  <c:v>29</c:v>
                </c:pt>
                <c:pt idx="4">
                  <c:v>22</c:v>
                </c:pt>
                <c:pt idx="5">
                  <c:v>22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전체</c:v>
                </c:pt>
              </c:strCache>
            </c:strRef>
          </c:tx>
          <c:spPr>
            <a:ln w="34925" cap="rnd">
              <a:solidFill>
                <a:schemeClr val="accent3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9722687007874015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1910187007874015E-2"/>
                  <c:y val="-5.55318325737247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8160187007873958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1285187007874013E-2"/>
                  <c:y val="-2.34374985582247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3472687007874016E-2"/>
                  <c:y val="-3.23635898964945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9554749015748146E-2"/>
                  <c:y val="-2.81249982698696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74</c:v>
                </c:pt>
                <c:pt idx="1">
                  <c:v>30</c:v>
                </c:pt>
                <c:pt idx="2">
                  <c:v>59</c:v>
                </c:pt>
                <c:pt idx="3">
                  <c:v>55</c:v>
                </c:pt>
                <c:pt idx="4">
                  <c:v>37</c:v>
                </c:pt>
                <c:pt idx="5">
                  <c:v>34</c:v>
                </c:pt>
              </c:numCache>
            </c:numRef>
          </c:val>
          <c:smooth val="0"/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97037208"/>
        <c:axId val="154271688"/>
      </c:lineChart>
      <c:catAx>
        <c:axId val="97037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4271688"/>
        <c:crosses val="autoZero"/>
        <c:auto val="1"/>
        <c:lblAlgn val="ctr"/>
        <c:lblOffset val="100"/>
        <c:noMultiLvlLbl val="0"/>
      </c:catAx>
      <c:valAx>
        <c:axId val="1542716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970372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8416092519685037"/>
          <c:y val="0.95965448453095925"/>
          <c:w val="0.38011564960629923"/>
          <c:h val="4.03455154690406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2800" smtClean="0">
                <a:latin typeface="서울남산체 M" panose="02020603020101020101" pitchFamily="18" charset="-127"/>
                <a:ea typeface="서울남산체 M" panose="02020603020101020101" pitchFamily="18" charset="-127"/>
              </a:rPr>
              <a:t>월별 신규등록</a:t>
            </a:r>
            <a:r>
              <a:rPr lang="ko-KR" sz="2800" smtClean="0">
                <a:latin typeface="서울남산체 M" panose="02020603020101020101" pitchFamily="18" charset="-127"/>
                <a:ea typeface="서울남산체 M" panose="02020603020101020101" pitchFamily="18" charset="-127"/>
              </a:rPr>
              <a:t> </a:t>
            </a:r>
            <a:r>
              <a:rPr lang="ko-KR" sz="2800">
                <a:latin typeface="서울남산체 M" panose="02020603020101020101" pitchFamily="18" charset="-127"/>
                <a:ea typeface="서울남산체 M" panose="02020603020101020101" pitchFamily="18" charset="-127"/>
              </a:rPr>
              <a:t>추이</a:t>
            </a:r>
          </a:p>
        </c:rich>
      </c:tx>
      <c:layout>
        <c:manualLayout>
          <c:xMode val="edge"/>
          <c:yMode val="edge"/>
          <c:x val="0.32551562499999998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0298351377952746E-2"/>
          <c:y val="0.144744270131381"/>
          <c:w val="0.92251414862204728"/>
          <c:h val="0.7130899536731081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대상자</c:v>
                </c:pt>
              </c:strCache>
            </c:strRef>
          </c:tx>
          <c:spPr>
            <a:ln w="349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5804749015748033E-2"/>
                  <c:y val="-2.60504962303531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9554749015748031E-2"/>
                  <c:y val="2.335743493632057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267974901574803E-2"/>
                  <c:y val="3.27323905666538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4398499015748032E-2"/>
                  <c:y val="3.48069387059675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7523499015748031E-2"/>
                  <c:y val="4.39124817196972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4242249015748146E-2"/>
                  <c:y val="3.255295963425179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24</c:v>
                </c:pt>
                <c:pt idx="1">
                  <c:v>8</c:v>
                </c:pt>
                <c:pt idx="2">
                  <c:v>14</c:v>
                </c:pt>
                <c:pt idx="3">
                  <c:v>21</c:v>
                </c:pt>
                <c:pt idx="4">
                  <c:v>13</c:v>
                </c:pt>
                <c:pt idx="5">
                  <c:v>10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가족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2679749015748017E-2"/>
                  <c:y val="-2.768578466868282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5804749015748033E-2"/>
                  <c:y val="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267974901574803E-2"/>
                  <c:y val="-2.813462821768823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1117249015748032E-2"/>
                  <c:y val="-3.038860728940389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2835999015748031E-2"/>
                  <c:y val="-3.264258636111947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5804749015748148E-2"/>
                  <c:y val="-2.362667007425715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16</c:v>
                </c:pt>
                <c:pt idx="1">
                  <c:v>2</c:v>
                </c:pt>
                <c:pt idx="2">
                  <c:v>20</c:v>
                </c:pt>
                <c:pt idx="3">
                  <c:v>22</c:v>
                </c:pt>
                <c:pt idx="4">
                  <c:v>15</c:v>
                </c:pt>
                <c:pt idx="5">
                  <c:v>14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전체</c:v>
                </c:pt>
              </c:strCache>
            </c:strRef>
          </c:tx>
          <c:spPr>
            <a:ln w="34925" cap="rnd">
              <a:solidFill>
                <a:schemeClr val="accent3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9722687007874015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1910187007874015E-2"/>
                  <c:y val="-5.55318325737247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8160187007873958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1285187007874013E-2"/>
                  <c:y val="-2.34374985582247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3472687007874016E-2"/>
                  <c:y val="-3.23635898964945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9554749015748146E-2"/>
                  <c:y val="-2.81249982698696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40</c:v>
                </c:pt>
                <c:pt idx="1">
                  <c:v>10</c:v>
                </c:pt>
                <c:pt idx="2">
                  <c:v>34</c:v>
                </c:pt>
                <c:pt idx="3">
                  <c:v>43</c:v>
                </c:pt>
                <c:pt idx="4">
                  <c:v>28</c:v>
                </c:pt>
                <c:pt idx="5">
                  <c:v>24</c:v>
                </c:pt>
              </c:numCache>
            </c:numRef>
          </c:val>
          <c:smooth val="0"/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154001008"/>
        <c:axId val="154258888"/>
      </c:lineChart>
      <c:catAx>
        <c:axId val="154001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4258888"/>
        <c:crosses val="autoZero"/>
        <c:auto val="1"/>
        <c:lblAlgn val="ctr"/>
        <c:lblOffset val="100"/>
        <c:noMultiLvlLbl val="0"/>
      </c:catAx>
      <c:valAx>
        <c:axId val="154258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40010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6228592519685039"/>
          <c:y val="0.95514652638752806"/>
          <c:w val="0.41136564960629929"/>
          <c:h val="4.03455154690406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2800" smtClean="0"/>
              <a:t>센터 이용자 유형</a:t>
            </a:r>
            <a:endParaRPr lang="ko-KR" altLang="en-US" sz="2800"/>
          </a:p>
        </c:rich>
      </c:tx>
      <c:layout>
        <c:manualLayout>
          <c:xMode val="edge"/>
          <c:yMode val="edge"/>
          <c:x val="1.7127758617837146E-2"/>
          <c:y val="2.48641803077445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상담 서비스 이용률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2669506565935357"/>
                  <c:y val="4.406714468406214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579926406776653E-2"/>
                  <c:y val="-0.12173580960078915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1624858431184396"/>
                  <c:y val="-9.2498123164574241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6.5942397096579633E-2"/>
                  <c:y val="0.12295726392940745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016791603183174E-2"/>
                  <c:y val="9.2583400891885742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lt1"/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본인: 91명</c:v>
                </c:pt>
                <c:pt idx="1">
                  <c:v>부모: 51명</c:v>
                </c:pt>
                <c:pt idx="2">
                  <c:v>배우자: 39명</c:v>
                </c:pt>
                <c:pt idx="3">
                  <c:v>형제자매: 16명</c:v>
                </c:pt>
                <c:pt idx="4">
                  <c:v>자녀: 4명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91</c:v>
                </c:pt>
                <c:pt idx="1">
                  <c:v>51</c:v>
                </c:pt>
                <c:pt idx="2">
                  <c:v>39</c:v>
                </c:pt>
                <c:pt idx="3">
                  <c:v>16</c:v>
                </c:pt>
                <c:pt idx="4">
                  <c:v>4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708816823113056"/>
          <c:y val="0.34643585043415076"/>
          <c:w val="0.18255298772243039"/>
          <c:h val="0.4395520356148161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3.0101500984251926E-2"/>
          <c:y val="2.5781248414047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상반기 상담실적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008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2191966043307087"/>
                  <c:y val="9.729717659343155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6.7306717519685033E-2"/>
                  <c:y val="-8.0589746518839586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8.3816555121732167E-2"/>
                  <c:y val="1.4905965452570006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대상자: 405건</c:v>
                </c:pt>
                <c:pt idx="1">
                  <c:v>가족: 306건</c:v>
                </c:pt>
                <c:pt idx="2">
                  <c:v>기타: 1건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405</c:v>
                </c:pt>
                <c:pt idx="1">
                  <c:v>306</c:v>
                </c:pt>
                <c:pt idx="2">
                  <c:v>1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5398769425799583"/>
          <c:y val="0.42370020329330177"/>
          <c:w val="0.20621489819920519"/>
          <c:h val="0.353517852599510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3.0101500984251926E-2"/>
          <c:y val="2.5781248414047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상반기 상담실적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2191966043307087"/>
                  <c:y val="9.729717659343155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6.7306717519685033E-2"/>
                  <c:y val="-8.0589746518839586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대상자: 405건</c:v>
                </c:pt>
                <c:pt idx="1">
                  <c:v>가족: 307건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405</c:v>
                </c:pt>
                <c:pt idx="1">
                  <c:v>307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5270094907082807"/>
          <c:y val="0.44685558385289287"/>
          <c:w val="0.20621489819920519"/>
          <c:h val="0.17669494650808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sz="2800">
                <a:latin typeface="서울남산체 M" panose="02020603020101020101" pitchFamily="18" charset="-127"/>
                <a:ea typeface="서울남산체 M" panose="02020603020101020101" pitchFamily="18" charset="-127"/>
              </a:rPr>
              <a:t>월별 상담건수 추이</a:t>
            </a:r>
          </a:p>
        </c:rich>
      </c:tx>
      <c:layout>
        <c:manualLayout>
          <c:xMode val="edge"/>
          <c:yMode val="edge"/>
          <c:x val="0.32551562499999998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0298351377952746E-2"/>
          <c:y val="0.144744270131381"/>
          <c:w val="0.92251414862204728"/>
          <c:h val="0.7130899536731081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대상자</c:v>
                </c:pt>
              </c:strCache>
            </c:strRef>
          </c:tx>
          <c:spPr>
            <a:ln w="349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4242249015748018E-2"/>
                  <c:y val="-3.28124979815146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267974901574803E-2"/>
                  <c:y val="-3.74999976931595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4242249015748032E-2"/>
                  <c:y val="-2.81249982698696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5960999015748148E-2"/>
                  <c:y val="-3.28124979815146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5960999015748148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4242249015748146E-2"/>
                  <c:y val="-3.28124979815146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92</c:v>
                </c:pt>
                <c:pt idx="1">
                  <c:v>69</c:v>
                </c:pt>
                <c:pt idx="2">
                  <c:v>64</c:v>
                </c:pt>
                <c:pt idx="3">
                  <c:v>68</c:v>
                </c:pt>
                <c:pt idx="4">
                  <c:v>62</c:v>
                </c:pt>
                <c:pt idx="5">
                  <c:v>50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가족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7367249015748031E-2"/>
                  <c:y val="4.218749740480445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5804749015748033E-2"/>
                  <c:y val="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267974901574803E-2"/>
                  <c:y val="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4242249015748032E-2"/>
                  <c:y val="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5960999015748148E-2"/>
                  <c:y val="3.04687481256920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5804749015748148E-2"/>
                  <c:y val="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59</c:v>
                </c:pt>
                <c:pt idx="1">
                  <c:v>41</c:v>
                </c:pt>
                <c:pt idx="2">
                  <c:v>55</c:v>
                </c:pt>
                <c:pt idx="3">
                  <c:v>46</c:v>
                </c:pt>
                <c:pt idx="4">
                  <c:v>59</c:v>
                </c:pt>
                <c:pt idx="5">
                  <c:v>46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전체</c:v>
                </c:pt>
              </c:strCache>
            </c:strRef>
          </c:tx>
          <c:spPr>
            <a:ln w="34925" cap="rnd">
              <a:solidFill>
                <a:schemeClr val="accent3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2.9722687007874015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6597687007874016E-2"/>
                  <c:y val="-3.749999769315963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8160187007873958E-2"/>
                  <c:y val="-3.04687481256921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1285187007874013E-2"/>
                  <c:y val="-2.34374985582247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1285187007874013E-2"/>
                  <c:y val="-2.109374870240231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9554749015748146E-2"/>
                  <c:y val="-2.81249982698696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151</c:v>
                </c:pt>
                <c:pt idx="1">
                  <c:v>110</c:v>
                </c:pt>
                <c:pt idx="2">
                  <c:v>119</c:v>
                </c:pt>
                <c:pt idx="3">
                  <c:v>115</c:v>
                </c:pt>
                <c:pt idx="4">
                  <c:v>121</c:v>
                </c:pt>
                <c:pt idx="5">
                  <c:v>96</c:v>
                </c:pt>
              </c:numCache>
            </c:numRef>
          </c:val>
          <c:smooth val="0"/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154855944"/>
        <c:axId val="155508568"/>
      </c:lineChart>
      <c:catAx>
        <c:axId val="154855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5508568"/>
        <c:crosses val="autoZero"/>
        <c:auto val="1"/>
        <c:lblAlgn val="ctr"/>
        <c:lblOffset val="100"/>
        <c:noMultiLvlLbl val="0"/>
      </c:catAx>
      <c:valAx>
        <c:axId val="1555085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48559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9978592519685037"/>
          <c:y val="0.94387663102895036"/>
          <c:w val="0.38480314960629919"/>
          <c:h val="4.03455154690406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2.4579664472756429E-2"/>
          <c:y val="3.28124979815146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대기일수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2191966043307087"/>
                  <c:y val="9.729717659343155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0965920275590553E-2"/>
                  <c:y val="-1.155173403348101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3716904527559061E-2"/>
                  <c:y val="2.5183684474428859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9300073818897638E-2"/>
                  <c:y val="2.5323755824079981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6454109251968474E-2"/>
                  <c:y val="3.315594038164732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3.5818282480314906E-2"/>
                  <c:y val="6.2378994686331506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0일: 120명</c:v>
                </c:pt>
                <c:pt idx="1">
                  <c:v>1~3일: 11명</c:v>
                </c:pt>
                <c:pt idx="2">
                  <c:v>4~7일: 17명</c:v>
                </c:pt>
                <c:pt idx="3">
                  <c:v>8~10일: 11명</c:v>
                </c:pt>
                <c:pt idx="4">
                  <c:v>11~15일: 9명</c:v>
                </c:pt>
                <c:pt idx="5">
                  <c:v>15일 이상: 11명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120</c:v>
                </c:pt>
                <c:pt idx="1">
                  <c:v>11</c:v>
                </c:pt>
                <c:pt idx="2">
                  <c:v>17</c:v>
                </c:pt>
                <c:pt idx="3">
                  <c:v>11</c:v>
                </c:pt>
                <c:pt idx="4">
                  <c:v>9</c:v>
                </c:pt>
                <c:pt idx="5">
                  <c:v>11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7995320054577246"/>
          <c:y val="0.34969855132267769"/>
          <c:w val="0.30241979805868507"/>
          <c:h val="0.6053841286057990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성별</a:t>
            </a:r>
            <a:endParaRPr lang="ko-KR" altLang="en-US" sz="3200"/>
          </a:p>
        </c:rich>
      </c:tx>
      <c:layout>
        <c:manualLayout>
          <c:xMode val="edge"/>
          <c:yMode val="edge"/>
          <c:x val="0.39339367230316125"/>
          <c:y val="2.35603242116482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201명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남성</c:v>
                </c:pt>
                <c:pt idx="1">
                  <c:v>여성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110</c:v>
                </c:pt>
                <c:pt idx="1">
                  <c:v>91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54201600"/>
        <c:axId val="154201992"/>
      </c:barChart>
      <c:catAx>
        <c:axId val="154201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4201992"/>
        <c:crosses val="autoZero"/>
        <c:auto val="1"/>
        <c:lblAlgn val="ctr"/>
        <c:lblOffset val="100"/>
        <c:noMultiLvlLbl val="0"/>
      </c:catAx>
      <c:valAx>
        <c:axId val="154201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42016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연령</a:t>
            </a:r>
            <a:endParaRPr lang="ko-KR" altLang="en-US" sz="3200"/>
          </a:p>
        </c:rich>
      </c:tx>
      <c:layout>
        <c:manualLayout>
          <c:xMode val="edge"/>
          <c:yMode val="edge"/>
          <c:x val="0.35893786025428026"/>
          <c:y val="1.927662890043950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201명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19세 미만</c:v>
                </c:pt>
                <c:pt idx="1">
                  <c:v>19~29세</c:v>
                </c:pt>
                <c:pt idx="2">
                  <c:v>30~39세</c:v>
                </c:pt>
                <c:pt idx="3">
                  <c:v>40~49세</c:v>
                </c:pt>
                <c:pt idx="4">
                  <c:v>50~59세</c:v>
                </c:pt>
                <c:pt idx="5">
                  <c:v>60~69세</c:v>
                </c:pt>
                <c:pt idx="6">
                  <c:v>70세 이상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</c:v>
                </c:pt>
                <c:pt idx="1">
                  <c:v>29</c:v>
                </c:pt>
                <c:pt idx="2">
                  <c:v>62</c:v>
                </c:pt>
                <c:pt idx="3">
                  <c:v>37</c:v>
                </c:pt>
                <c:pt idx="4">
                  <c:v>47</c:v>
                </c:pt>
                <c:pt idx="5">
                  <c:v>18</c:v>
                </c:pt>
                <c:pt idx="6">
                  <c:v>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54202776"/>
        <c:axId val="154203168"/>
      </c:barChart>
      <c:catAx>
        <c:axId val="154202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4203168"/>
        <c:crosses val="autoZero"/>
        <c:auto val="1"/>
        <c:lblAlgn val="ctr"/>
        <c:lblOffset val="100"/>
        <c:noMultiLvlLbl val="0"/>
      </c:catAx>
      <c:valAx>
        <c:axId val="154203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4202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</a:t>
            </a:r>
            <a:r>
              <a:rPr lang="ko-KR" altLang="en-US" sz="3200" baseline="0" smtClean="0"/>
              <a:t> 주거 지역</a:t>
            </a:r>
            <a:r>
              <a:rPr lang="en-US" altLang="ko-KR" sz="3200" baseline="0" smtClean="0"/>
              <a:t>(</a:t>
            </a:r>
            <a:r>
              <a:rPr lang="ko-KR" altLang="en-US" sz="3200" baseline="0" smtClean="0"/>
              <a:t>전국</a:t>
            </a:r>
            <a:r>
              <a:rPr lang="en-US" altLang="ko-KR" sz="3200" baseline="0" smtClean="0"/>
              <a:t>)</a:t>
            </a:r>
            <a:endParaRPr lang="ko-KR" altLang="en-US" sz="3200"/>
          </a:p>
        </c:rich>
      </c:tx>
      <c:layout>
        <c:manualLayout>
          <c:xMode val="edge"/>
          <c:yMode val="edge"/>
          <c:x val="0.27739243840526201"/>
          <c:y val="4.585902833928664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17049828400673661"/>
          <c:w val="0.9498574786430487"/>
          <c:h val="0.7110437272760376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201명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대전시</c:v>
                </c:pt>
                <c:pt idx="1">
                  <c:v>충청남도</c:v>
                </c:pt>
                <c:pt idx="2">
                  <c:v>충청북도</c:v>
                </c:pt>
                <c:pt idx="3">
                  <c:v>세종시</c:v>
                </c:pt>
                <c:pt idx="4">
                  <c:v>기타지역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111</c:v>
                </c:pt>
                <c:pt idx="1">
                  <c:v>39</c:v>
                </c:pt>
                <c:pt idx="2">
                  <c:v>24</c:v>
                </c:pt>
                <c:pt idx="3">
                  <c:v>11</c:v>
                </c:pt>
                <c:pt idx="4">
                  <c:v>16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54204344"/>
        <c:axId val="155208552"/>
      </c:barChart>
      <c:catAx>
        <c:axId val="154204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5208552"/>
        <c:crosses val="autoZero"/>
        <c:auto val="1"/>
        <c:lblAlgn val="ctr"/>
        <c:lblOffset val="100"/>
        <c:noMultiLvlLbl val="0"/>
      </c:catAx>
      <c:valAx>
        <c:axId val="155208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4204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</a:t>
            </a:r>
            <a:r>
              <a:rPr lang="ko-KR" altLang="en-US" sz="3200" baseline="0" smtClean="0"/>
              <a:t> 주거 지역</a:t>
            </a:r>
            <a:r>
              <a:rPr lang="en-US" altLang="ko-KR" sz="3200" baseline="0" smtClean="0"/>
              <a:t>(</a:t>
            </a:r>
            <a:r>
              <a:rPr lang="ko-KR" altLang="en-US" sz="3200" baseline="0" smtClean="0"/>
              <a:t>대전</a:t>
            </a:r>
            <a:r>
              <a:rPr lang="en-US" altLang="ko-KR" sz="3200" baseline="0" smtClean="0"/>
              <a:t>)</a:t>
            </a:r>
            <a:endParaRPr lang="ko-KR" altLang="en-US" sz="3200"/>
          </a:p>
        </c:rich>
      </c:tx>
      <c:layout>
        <c:manualLayout>
          <c:xMode val="edge"/>
          <c:yMode val="edge"/>
          <c:x val="0.27739243840526201"/>
          <c:y val="4.585902833928664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22328912370697776"/>
          <c:w val="0.9498574786430487"/>
          <c:h val="0.65825288757579636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104명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서구</c:v>
                </c:pt>
                <c:pt idx="1">
                  <c:v>유성구</c:v>
                </c:pt>
                <c:pt idx="2">
                  <c:v>대덕구</c:v>
                </c:pt>
                <c:pt idx="3">
                  <c:v>동구</c:v>
                </c:pt>
                <c:pt idx="4">
                  <c:v>중구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40</c:v>
                </c:pt>
                <c:pt idx="1">
                  <c:v>20</c:v>
                </c:pt>
                <c:pt idx="2">
                  <c:v>10</c:v>
                </c:pt>
                <c:pt idx="3">
                  <c:v>19</c:v>
                </c:pt>
                <c:pt idx="4">
                  <c:v>15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55209336"/>
        <c:axId val="155209728"/>
      </c:barChart>
      <c:catAx>
        <c:axId val="155209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5209728"/>
        <c:crosses val="autoZero"/>
        <c:auto val="1"/>
        <c:lblAlgn val="ctr"/>
        <c:lblOffset val="100"/>
        <c:noMultiLvlLbl val="0"/>
      </c:catAx>
      <c:valAx>
        <c:axId val="155209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5209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</a:t>
            </a:r>
            <a:r>
              <a:rPr lang="ko-KR" altLang="en-US" sz="3200" baseline="0" smtClean="0"/>
              <a:t> 주거 지역</a:t>
            </a:r>
            <a:r>
              <a:rPr lang="en-US" altLang="ko-KR" sz="3200" baseline="0" smtClean="0"/>
              <a:t>(</a:t>
            </a:r>
            <a:r>
              <a:rPr lang="ko-KR" altLang="en-US" sz="3200" baseline="0" smtClean="0"/>
              <a:t>충청지역</a:t>
            </a:r>
            <a:r>
              <a:rPr lang="en-US" altLang="ko-KR" sz="3200" baseline="0" smtClean="0"/>
              <a:t>)</a:t>
            </a:r>
            <a:endParaRPr lang="ko-KR" altLang="en-US" sz="3200"/>
          </a:p>
        </c:rich>
      </c:tx>
      <c:layout>
        <c:manualLayout>
          <c:xMode val="edge"/>
          <c:yMode val="edge"/>
          <c:x val="0.27739243840526201"/>
          <c:y val="4.585902833928664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2254007572949874"/>
          <c:w val="0.9498574786430487"/>
          <c:h val="0.61903985184645727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9"/>
            <c:invertIfNegative val="0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0"/>
            <c:invertIfNegative val="0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1"/>
            <c:invertIfNegative val="0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2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3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4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5"/>
            <c:invertIfNegative val="0"/>
            <c:bubble3D val="0"/>
            <c:spPr>
              <a:gradFill rotWithShape="1">
                <a:gsLst>
                  <a:gs pos="0">
                    <a:schemeClr val="accent4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6"/>
            <c:invertIfNegative val="0"/>
            <c:bubble3D val="0"/>
            <c:spPr>
              <a:gradFill rotWithShape="1">
                <a:gsLst>
                  <a:gs pos="0">
                    <a:schemeClr val="accent5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7"/>
            <c:invertIfNegative val="0"/>
            <c:bubble3D val="0"/>
            <c:spPr>
              <a:gradFill rotWithShape="1">
                <a:gsLst>
                  <a:gs pos="0">
                    <a:schemeClr val="accent6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Sheet1!$A$2:$A$19</c:f>
              <c:strCache>
                <c:ptCount val="18"/>
                <c:pt idx="0">
                  <c:v>청주시</c:v>
                </c:pt>
                <c:pt idx="1">
                  <c:v>논산시</c:v>
                </c:pt>
                <c:pt idx="2">
                  <c:v>공주시</c:v>
                </c:pt>
                <c:pt idx="3">
                  <c:v>아산시</c:v>
                </c:pt>
                <c:pt idx="4">
                  <c:v>당진시</c:v>
                </c:pt>
                <c:pt idx="5">
                  <c:v>서산시</c:v>
                </c:pt>
                <c:pt idx="6">
                  <c:v>보령시</c:v>
                </c:pt>
                <c:pt idx="7">
                  <c:v>천안시</c:v>
                </c:pt>
                <c:pt idx="8">
                  <c:v>계룡시</c:v>
                </c:pt>
                <c:pt idx="9">
                  <c:v>충주시</c:v>
                </c:pt>
                <c:pt idx="10">
                  <c:v>증평군</c:v>
                </c:pt>
                <c:pt idx="11">
                  <c:v>부여군</c:v>
                </c:pt>
                <c:pt idx="12">
                  <c:v>예산군</c:v>
                </c:pt>
                <c:pt idx="13">
                  <c:v>청양군</c:v>
                </c:pt>
                <c:pt idx="14">
                  <c:v>태안군</c:v>
                </c:pt>
                <c:pt idx="15">
                  <c:v>보은군</c:v>
                </c:pt>
                <c:pt idx="16">
                  <c:v>옥천군</c:v>
                </c:pt>
                <c:pt idx="17">
                  <c:v>서천군</c:v>
                </c:pt>
              </c:strCache>
            </c:strRef>
          </c:cat>
          <c:val>
            <c:numRef>
              <c:f>Sheet1!$B$2:$B$19</c:f>
              <c:numCache>
                <c:formatCode>General</c:formatCode>
                <c:ptCount val="18"/>
                <c:pt idx="0">
                  <c:v>19</c:v>
                </c:pt>
                <c:pt idx="1">
                  <c:v>5</c:v>
                </c:pt>
                <c:pt idx="2">
                  <c:v>2</c:v>
                </c:pt>
                <c:pt idx="3">
                  <c:v>6</c:v>
                </c:pt>
                <c:pt idx="4">
                  <c:v>8</c:v>
                </c:pt>
                <c:pt idx="5">
                  <c:v>1</c:v>
                </c:pt>
                <c:pt idx="6">
                  <c:v>0</c:v>
                </c:pt>
                <c:pt idx="7">
                  <c:v>1</c:v>
                </c:pt>
                <c:pt idx="8">
                  <c:v>2</c:v>
                </c:pt>
                <c:pt idx="9">
                  <c:v>3</c:v>
                </c:pt>
                <c:pt idx="10">
                  <c:v>0</c:v>
                </c:pt>
                <c:pt idx="11">
                  <c:v>2</c:v>
                </c:pt>
                <c:pt idx="12">
                  <c:v>7</c:v>
                </c:pt>
                <c:pt idx="13">
                  <c:v>0</c:v>
                </c:pt>
                <c:pt idx="14">
                  <c:v>0</c:v>
                </c:pt>
                <c:pt idx="15">
                  <c:v>1</c:v>
                </c:pt>
                <c:pt idx="16">
                  <c:v>1</c:v>
                </c:pt>
                <c:pt idx="17">
                  <c:v>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55210904"/>
        <c:axId val="155211296"/>
      </c:barChart>
      <c:catAx>
        <c:axId val="155210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wordArtVertRtl" wrap="square" anchor="ctr" anchorCtr="1"/>
          <a:lstStyle/>
          <a:p>
            <a:pPr>
              <a:defRPr sz="1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5211296"/>
        <c:crosses val="autoZero"/>
        <c:auto val="1"/>
        <c:lblAlgn val="ctr"/>
        <c:lblOffset val="100"/>
        <c:noMultiLvlLbl val="0"/>
      </c:catAx>
      <c:valAx>
        <c:axId val="155211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5210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학력 수준</a:t>
            </a:r>
            <a:endParaRPr lang="ko-KR" altLang="en-US" sz="3200"/>
          </a:p>
        </c:rich>
      </c:tx>
      <c:layout>
        <c:manualLayout>
          <c:xMode val="edge"/>
          <c:yMode val="edge"/>
          <c:x val="0.37616576627872073"/>
          <c:y val="1.499293358923072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201명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무학</c:v>
                </c:pt>
                <c:pt idx="1">
                  <c:v>초졸</c:v>
                </c:pt>
                <c:pt idx="2">
                  <c:v>중줄</c:v>
                </c:pt>
                <c:pt idx="3">
                  <c:v>고졸</c:v>
                </c:pt>
                <c:pt idx="4">
                  <c:v>대졸</c:v>
                </c:pt>
                <c:pt idx="5">
                  <c:v>대학원이상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9</c:v>
                </c:pt>
                <c:pt idx="2">
                  <c:v>10</c:v>
                </c:pt>
                <c:pt idx="3">
                  <c:v>71</c:v>
                </c:pt>
                <c:pt idx="4">
                  <c:v>103</c:v>
                </c:pt>
                <c:pt idx="5">
                  <c:v>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55212080"/>
        <c:axId val="156122984"/>
      </c:barChart>
      <c:catAx>
        <c:axId val="155212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6122984"/>
        <c:crosses val="autoZero"/>
        <c:auto val="1"/>
        <c:lblAlgn val="ctr"/>
        <c:lblOffset val="100"/>
        <c:noMultiLvlLbl val="0"/>
      </c:catAx>
      <c:valAx>
        <c:axId val="1561229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52120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직업</a:t>
            </a:r>
            <a:endParaRPr lang="ko-KR" altLang="en-US" sz="3200"/>
          </a:p>
        </c:rich>
      </c:tx>
      <c:layout>
        <c:manualLayout>
          <c:xMode val="edge"/>
          <c:yMode val="edge"/>
          <c:x val="0.40373041591782549"/>
          <c:y val="6.6975364219383103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17049828400673661"/>
          <c:w val="0.9498574786430487"/>
          <c:h val="0.6392481852837095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201명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9"/>
            <c:invertIfNegative val="0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0"/>
            <c:invertIfNegative val="0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1"/>
            <c:invertIfNegative val="0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2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3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Sheet1!$A$2:$A$15</c:f>
              <c:strCache>
                <c:ptCount val="14"/>
                <c:pt idx="0">
                  <c:v>농업, 어업,     임업, 광업</c:v>
                </c:pt>
                <c:pt idx="1">
                  <c:v>자영업</c:v>
                </c:pt>
                <c:pt idx="2">
                  <c:v>서비스직</c:v>
                </c:pt>
                <c:pt idx="3">
                  <c:v>판매영업직</c:v>
                </c:pt>
                <c:pt idx="4">
                  <c:v>기능/   생산직</c:v>
                </c:pt>
                <c:pt idx="5">
                  <c:v>단순노무</c:v>
                </c:pt>
                <c:pt idx="6">
                  <c:v>고위공직/  임직원, 관리사</c:v>
                </c:pt>
                <c:pt idx="7">
                  <c:v>전문직</c:v>
                </c:pt>
                <c:pt idx="8">
                  <c:v>기술직/  준전문직</c:v>
                </c:pt>
                <c:pt idx="9">
                  <c:v>일반사무직</c:v>
                </c:pt>
                <c:pt idx="10">
                  <c:v>주부</c:v>
                </c:pt>
                <c:pt idx="11">
                  <c:v>학생</c:v>
                </c:pt>
                <c:pt idx="12">
                  <c:v>무직</c:v>
                </c:pt>
                <c:pt idx="13">
                  <c:v>기타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5</c:v>
                </c:pt>
                <c:pt idx="1">
                  <c:v>44</c:v>
                </c:pt>
                <c:pt idx="2">
                  <c:v>16</c:v>
                </c:pt>
                <c:pt idx="3">
                  <c:v>6</c:v>
                </c:pt>
                <c:pt idx="4">
                  <c:v>15</c:v>
                </c:pt>
                <c:pt idx="5">
                  <c:v>7</c:v>
                </c:pt>
                <c:pt idx="6">
                  <c:v>3</c:v>
                </c:pt>
                <c:pt idx="7">
                  <c:v>2</c:v>
                </c:pt>
                <c:pt idx="8">
                  <c:v>21</c:v>
                </c:pt>
                <c:pt idx="9">
                  <c:v>17</c:v>
                </c:pt>
                <c:pt idx="10">
                  <c:v>31</c:v>
                </c:pt>
                <c:pt idx="11">
                  <c:v>19</c:v>
                </c:pt>
                <c:pt idx="12">
                  <c:v>22</c:v>
                </c:pt>
                <c:pt idx="13">
                  <c:v>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56123768"/>
        <c:axId val="156124160"/>
      </c:barChart>
      <c:catAx>
        <c:axId val="156123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6124160"/>
        <c:crosses val="autoZero"/>
        <c:auto val="1"/>
        <c:lblAlgn val="ctr"/>
        <c:lblOffset val="100"/>
        <c:noMultiLvlLbl val="0"/>
      </c:catAx>
      <c:valAx>
        <c:axId val="156124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6123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월소득</a:t>
            </a:r>
            <a:endParaRPr lang="ko-KR" altLang="en-US" sz="3200"/>
          </a:p>
        </c:rich>
      </c:tx>
      <c:layout>
        <c:manualLayout>
          <c:xMode val="edge"/>
          <c:yMode val="edge"/>
          <c:x val="0.36697754973235247"/>
          <c:y val="2.35603242116482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1369922387536133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소득없음</c:v>
                </c:pt>
                <c:pt idx="1">
                  <c:v>1~99만원</c:v>
                </c:pt>
                <c:pt idx="2">
                  <c:v>100만원대</c:v>
                </c:pt>
                <c:pt idx="3">
                  <c:v>200만원대</c:v>
                </c:pt>
                <c:pt idx="4">
                  <c:v>300만원대</c:v>
                </c:pt>
                <c:pt idx="5">
                  <c:v>400만원대</c:v>
                </c:pt>
                <c:pt idx="6">
                  <c:v>500만원대</c:v>
                </c:pt>
                <c:pt idx="7">
                  <c:v>600~999만원</c:v>
                </c:pt>
                <c:pt idx="8">
                  <c:v>1000만원이상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95</c:v>
                </c:pt>
                <c:pt idx="1">
                  <c:v>7</c:v>
                </c:pt>
                <c:pt idx="2">
                  <c:v>18</c:v>
                </c:pt>
                <c:pt idx="3">
                  <c:v>37</c:v>
                </c:pt>
                <c:pt idx="4">
                  <c:v>22</c:v>
                </c:pt>
                <c:pt idx="5">
                  <c:v>7</c:v>
                </c:pt>
                <c:pt idx="6">
                  <c:v>9</c:v>
                </c:pt>
                <c:pt idx="7">
                  <c:v>5</c:v>
                </c:pt>
                <c:pt idx="8">
                  <c:v>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56124944"/>
        <c:axId val="156125336"/>
      </c:barChart>
      <c:catAx>
        <c:axId val="156124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6125336"/>
        <c:crosses val="autoZero"/>
        <c:auto val="1"/>
        <c:lblAlgn val="ctr"/>
        <c:lblOffset val="100"/>
        <c:noMultiLvlLbl val="0"/>
      </c:catAx>
      <c:valAx>
        <c:axId val="156125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6124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결혼 상태</a:t>
            </a:r>
            <a:endParaRPr lang="ko-KR" altLang="en-US" sz="3200"/>
          </a:p>
        </c:rich>
      </c:tx>
      <c:layout>
        <c:manualLayout>
          <c:xMode val="edge"/>
          <c:yMode val="edge"/>
          <c:x val="0.34630406250302387"/>
          <c:y val="2.14184765560438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201명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기혼</c:v>
                </c:pt>
                <c:pt idx="1">
                  <c:v>미혼</c:v>
                </c:pt>
                <c:pt idx="2">
                  <c:v>별거</c:v>
                </c:pt>
                <c:pt idx="3">
                  <c:v>이혼</c:v>
                </c:pt>
                <c:pt idx="4">
                  <c:v>동거</c:v>
                </c:pt>
                <c:pt idx="5">
                  <c:v>재혼</c:v>
                </c:pt>
                <c:pt idx="6">
                  <c:v>사별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127</c:v>
                </c:pt>
                <c:pt idx="1">
                  <c:v>57</c:v>
                </c:pt>
                <c:pt idx="2">
                  <c:v>3</c:v>
                </c:pt>
                <c:pt idx="3">
                  <c:v>7</c:v>
                </c:pt>
                <c:pt idx="4">
                  <c:v>2</c:v>
                </c:pt>
                <c:pt idx="5">
                  <c:v>0</c:v>
                </c:pt>
                <c:pt idx="6">
                  <c:v>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56126120"/>
        <c:axId val="156126512"/>
      </c:barChart>
      <c:catAx>
        <c:axId val="156126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6126512"/>
        <c:crosses val="autoZero"/>
        <c:auto val="1"/>
        <c:lblAlgn val="ctr"/>
        <c:lblOffset val="100"/>
        <c:noMultiLvlLbl val="0"/>
      </c:catAx>
      <c:valAx>
        <c:axId val="156126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156126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dirty="0" smtClean="0"/>
              <a:t>센터 이용자 도박 유형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합법</a:t>
            </a:r>
            <a:r>
              <a:rPr lang="en-US" altLang="ko-KR" sz="3200" dirty="0" smtClean="0"/>
              <a:t>)</a:t>
            </a:r>
            <a:endParaRPr lang="ko-KR" altLang="en-US" sz="3200" dirty="0"/>
          </a:p>
        </c:rich>
      </c:tx>
      <c:layout>
        <c:manualLayout>
          <c:xMode val="edge"/>
          <c:yMode val="edge"/>
          <c:x val="0.32563057527369532"/>
          <c:y val="8.809170009947955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25707526111513207"/>
          <c:w val="0.9498574786430487"/>
          <c:h val="0.66036452116380606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33명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카지노</c:v>
                </c:pt>
                <c:pt idx="1">
                  <c:v>경마</c:v>
                </c:pt>
                <c:pt idx="2">
                  <c:v>스포츠배팅</c:v>
                </c:pt>
                <c:pt idx="3">
                  <c:v>카드</c:v>
                </c:pt>
                <c:pt idx="4">
                  <c:v>기타도박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7</c:v>
                </c:pt>
                <c:pt idx="1">
                  <c:v>13</c:v>
                </c:pt>
                <c:pt idx="2">
                  <c:v>4</c:v>
                </c:pt>
                <c:pt idx="3">
                  <c:v>2</c:v>
                </c:pt>
                <c:pt idx="4">
                  <c:v>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00828440"/>
        <c:axId val="200828832"/>
      </c:barChart>
      <c:catAx>
        <c:axId val="200828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200828832"/>
        <c:crosses val="autoZero"/>
        <c:auto val="1"/>
        <c:lblAlgn val="ctr"/>
        <c:lblOffset val="100"/>
        <c:noMultiLvlLbl val="0"/>
      </c:catAx>
      <c:valAx>
        <c:axId val="200828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2008284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도박 유형</a:t>
            </a:r>
            <a:r>
              <a:rPr lang="en-US" altLang="ko-KR" sz="3200" smtClean="0"/>
              <a:t>(</a:t>
            </a:r>
            <a:r>
              <a:rPr lang="ko-KR" altLang="en-US" sz="3200" smtClean="0"/>
              <a:t>불법</a:t>
            </a:r>
            <a:r>
              <a:rPr lang="en-US" altLang="ko-KR" sz="3200" smtClean="0"/>
              <a:t>)</a:t>
            </a:r>
            <a:endParaRPr lang="ko-KR" altLang="en-US" sz="3200"/>
          </a:p>
        </c:rich>
      </c:tx>
      <c:layout>
        <c:manualLayout>
          <c:xMode val="edge"/>
          <c:yMode val="edge"/>
          <c:x val="0.32563057527369532"/>
          <c:y val="8.809170009947955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25707526111513207"/>
          <c:w val="0.9498574786430487"/>
          <c:h val="0.6688110555158445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카지노</c:v>
                </c:pt>
                <c:pt idx="1">
                  <c:v>경마</c:v>
                </c:pt>
                <c:pt idx="2">
                  <c:v>스포츠배팅</c:v>
                </c:pt>
                <c:pt idx="3">
                  <c:v>카드</c:v>
                </c:pt>
                <c:pt idx="4">
                  <c:v>기타 도박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13</c:v>
                </c:pt>
                <c:pt idx="1">
                  <c:v>3</c:v>
                </c:pt>
                <c:pt idx="2">
                  <c:v>104</c:v>
                </c:pt>
                <c:pt idx="3">
                  <c:v>19</c:v>
                </c:pt>
                <c:pt idx="4">
                  <c:v>29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00829616"/>
        <c:axId val="200830008"/>
      </c:barChart>
      <c:catAx>
        <c:axId val="200829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200830008"/>
        <c:crosses val="autoZero"/>
        <c:auto val="1"/>
        <c:lblAlgn val="ctr"/>
        <c:lblOffset val="100"/>
        <c:noMultiLvlLbl val="0"/>
      </c:catAx>
      <c:valAx>
        <c:axId val="2008300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200829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평균 손실액</a:t>
            </a:r>
            <a:endParaRPr lang="ko-KR" altLang="en-US" sz="3200"/>
          </a:p>
        </c:rich>
      </c:tx>
      <c:layout>
        <c:manualLayout>
          <c:xMode val="edge"/>
          <c:yMode val="edge"/>
          <c:x val="0.33367026475176759"/>
          <c:y val="4.28369531120877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1369922387536133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201명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500만원 미만</c:v>
                </c:pt>
                <c:pt idx="1">
                  <c:v>500~1000만원   미만</c:v>
                </c:pt>
                <c:pt idx="2">
                  <c:v>1000~3000만원   미만</c:v>
                </c:pt>
                <c:pt idx="3">
                  <c:v>3000~5000만원   미만</c:v>
                </c:pt>
                <c:pt idx="4">
                  <c:v>5000만~1억 미만</c:v>
                </c:pt>
                <c:pt idx="5">
                  <c:v>1~3억 미만</c:v>
                </c:pt>
                <c:pt idx="6">
                  <c:v>3~5억 미만</c:v>
                </c:pt>
                <c:pt idx="7">
                  <c:v>5~10억 미만</c:v>
                </c:pt>
                <c:pt idx="8">
                  <c:v>10억 이상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59</c:v>
                </c:pt>
                <c:pt idx="1">
                  <c:v>1</c:v>
                </c:pt>
                <c:pt idx="2">
                  <c:v>10</c:v>
                </c:pt>
                <c:pt idx="3">
                  <c:v>17</c:v>
                </c:pt>
                <c:pt idx="4">
                  <c:v>16</c:v>
                </c:pt>
                <c:pt idx="5">
                  <c:v>54</c:v>
                </c:pt>
                <c:pt idx="6">
                  <c:v>24</c:v>
                </c:pt>
                <c:pt idx="7">
                  <c:v>10</c:v>
                </c:pt>
                <c:pt idx="8">
                  <c:v>10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00830792"/>
        <c:axId val="200831184"/>
      </c:barChart>
      <c:catAx>
        <c:axId val="200830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200831184"/>
        <c:crosses val="autoZero"/>
        <c:auto val="1"/>
        <c:lblAlgn val="ctr"/>
        <c:lblOffset val="100"/>
        <c:noMultiLvlLbl val="0"/>
      </c:catAx>
      <c:valAx>
        <c:axId val="200831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2008307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6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7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8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9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0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201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201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201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0.6087</cdr:x>
      <cdr:y>0.13609</cdr:y>
    </cdr:from>
    <cdr:to>
      <cdr:x>0.98843</cdr:x>
      <cdr:y>0.20262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730737" y="818498"/>
          <a:ext cx="4198913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111</a:t>
          </a:r>
          <a:r>
            <a:rPr lang="ko-KR" altLang="en-US" sz="2000" dirty="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中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104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(7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</a:t>
          </a:r>
          <a:r>
            <a:rPr lang="ko-KR" altLang="en-US" sz="2000" dirty="0" err="1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미기입</a:t>
          </a:r>
          <a:r>
            <a:rPr lang="en-US" altLang="ko-KR" sz="2000" dirty="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)</a:t>
          </a:r>
          <a:endParaRPr lang="ko-KR" altLang="en-US" sz="2000" dirty="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0.66752</cdr:x>
      <cdr:y>0.13766</cdr:y>
    </cdr:from>
    <cdr:to>
      <cdr:x>0.96626</cdr:x>
      <cdr:y>0.20419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381187" y="827925"/>
          <a:ext cx="3303366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63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中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58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(5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미기입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)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 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201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201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0.6608</cdr:x>
      <cdr:y>0.09814</cdr:y>
    </cdr:from>
    <cdr:to>
      <cdr:x>0.99774</cdr:x>
      <cdr:y>0.16562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306882" y="581925"/>
          <a:ext cx="3725724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201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中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200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(1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미기입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)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201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0.74169</cdr:x>
      <cdr:y>0.16744</cdr:y>
    </cdr:from>
    <cdr:to>
      <cdr:x>0.99098</cdr:x>
      <cdr:y>0.23397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201319" y="1007034"/>
          <a:ext cx="2756611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201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中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33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응답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0.72975</cdr:x>
      <cdr:y>0.16744</cdr:y>
    </cdr:from>
    <cdr:to>
      <cdr:x>0.99098</cdr:x>
      <cdr:y>0.23397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069344" y="1007035"/>
          <a:ext cx="2888558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201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中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168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응답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201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0976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755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1952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9568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5359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2985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5124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3983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9561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763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4388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7CF32-94D0-4694-B63A-53428170703A}" type="datetimeFigureOut">
              <a:rPr lang="ko-KR" altLang="en-US" smtClean="0"/>
              <a:t>2015-08-12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7763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차트 4"/>
          <p:cNvGraphicFramePr/>
          <p:nvPr>
            <p:extLst>
              <p:ext uri="{D42A27DB-BD31-4B8C-83A1-F6EECF244321}">
                <p14:modId xmlns:p14="http://schemas.microsoft.com/office/powerpoint/2010/main" val="2703522026"/>
              </p:ext>
            </p:extLst>
          </p:nvPr>
        </p:nvGraphicFramePr>
        <p:xfrm>
          <a:off x="368710" y="324465"/>
          <a:ext cx="11301674" cy="6255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477003" y="2151108"/>
            <a:ext cx="152798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solidFill>
                  <a:srgbClr val="002060"/>
                </a:solidFill>
              </a:rPr>
              <a:t> </a:t>
            </a:r>
            <a:r>
              <a:rPr lang="ko-KR" altLang="en-US" sz="2400" smtClean="0">
                <a:solidFill>
                  <a:srgbClr val="002060"/>
                </a:solidFill>
              </a:rPr>
              <a:t>총 </a:t>
            </a:r>
            <a:r>
              <a:rPr lang="en-US" altLang="ko-KR" sz="2400" smtClean="0">
                <a:solidFill>
                  <a:srgbClr val="002060"/>
                </a:solidFill>
              </a:rPr>
              <a:t>201</a:t>
            </a:r>
            <a:r>
              <a:rPr lang="ko-KR" altLang="en-US" sz="2400" smtClean="0">
                <a:solidFill>
                  <a:srgbClr val="002060"/>
                </a:solidFill>
              </a:rPr>
              <a:t>명</a:t>
            </a:r>
            <a:endParaRPr lang="ko-KR" altLang="en-U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01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차트 14"/>
          <p:cNvGraphicFramePr/>
          <p:nvPr>
            <p:extLst/>
          </p:nvPr>
        </p:nvGraphicFramePr>
        <p:xfrm>
          <a:off x="865673" y="391887"/>
          <a:ext cx="10446492" cy="5634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1820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차트 14"/>
          <p:cNvGraphicFramePr/>
          <p:nvPr>
            <p:extLst/>
          </p:nvPr>
        </p:nvGraphicFramePr>
        <p:xfrm>
          <a:off x="865672" y="391887"/>
          <a:ext cx="10361651" cy="5634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2562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617668" y="225819"/>
            <a:ext cx="10637936" cy="6203261"/>
            <a:chOff x="749643" y="329514"/>
            <a:chExt cx="9410357" cy="5808819"/>
          </a:xfrm>
        </p:grpSpPr>
        <p:graphicFrame>
          <p:nvGraphicFramePr>
            <p:cNvPr id="5" name="차트 4"/>
            <p:cNvGraphicFramePr/>
            <p:nvPr>
              <p:extLst>
                <p:ext uri="{D42A27DB-BD31-4B8C-83A1-F6EECF244321}">
                  <p14:modId xmlns:p14="http://schemas.microsoft.com/office/powerpoint/2010/main" val="906218471"/>
                </p:ext>
              </p:extLst>
            </p:nvPr>
          </p:nvGraphicFramePr>
          <p:xfrm>
            <a:off x="749643" y="329514"/>
            <a:ext cx="9410357" cy="580881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2" name="TextBox 1"/>
            <p:cNvSpPr txBox="1"/>
            <p:nvPr/>
          </p:nvSpPr>
          <p:spPr>
            <a:xfrm>
              <a:off x="6831610" y="1868048"/>
              <a:ext cx="2183028" cy="3746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총 </a:t>
              </a:r>
              <a:r>
                <a:rPr lang="en-US" altLang="ko-KR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201</a:t>
              </a:r>
              <a:r>
                <a:rPr lang="ko-KR" altLang="en-US" sz="2000" smtClean="0">
                  <a:latin typeface="서울남산체 M" panose="02020603020101020101" pitchFamily="18" charset="-127"/>
                  <a:ea typeface="서울남산체 M" panose="02020603020101020101" pitchFamily="18" charset="-127"/>
                </a:rPr>
                <a:t>명</a:t>
              </a:r>
              <a:endParaRPr lang="ko-KR" altLang="en-US" sz="2000">
                <a:latin typeface="서울남산체 M" panose="02020603020101020101" pitchFamily="18" charset="-127"/>
                <a:ea typeface="서울남산체 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4444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868523" y="435099"/>
            <a:ext cx="9869864" cy="6033155"/>
            <a:chOff x="2032000" y="719666"/>
            <a:chExt cx="8128000" cy="5418667"/>
          </a:xfrm>
        </p:grpSpPr>
        <p:graphicFrame>
          <p:nvGraphicFramePr>
            <p:cNvPr id="5" name="차트 4"/>
            <p:cNvGraphicFramePr/>
            <p:nvPr>
              <p:extLst>
                <p:ext uri="{D42A27DB-BD31-4B8C-83A1-F6EECF244321}">
                  <p14:modId xmlns:p14="http://schemas.microsoft.com/office/powerpoint/2010/main" val="221405596"/>
                </p:ext>
              </p:extLst>
            </p:nvPr>
          </p:nvGraphicFramePr>
          <p:xfrm>
            <a:off x="2032000" y="719666"/>
            <a:ext cx="8128000" cy="541866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3" name="TextBox 2"/>
            <p:cNvSpPr txBox="1"/>
            <p:nvPr/>
          </p:nvSpPr>
          <p:spPr>
            <a:xfrm>
              <a:off x="6913038" y="2557515"/>
              <a:ext cx="2183028" cy="3593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2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총 </a:t>
              </a:r>
              <a:r>
                <a:rPr lang="en-US" altLang="ko-KR" sz="2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712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7084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868523" y="435099"/>
            <a:ext cx="9869864" cy="6033155"/>
            <a:chOff x="2032000" y="719666"/>
            <a:chExt cx="8128000" cy="5418667"/>
          </a:xfrm>
        </p:grpSpPr>
        <p:graphicFrame>
          <p:nvGraphicFramePr>
            <p:cNvPr id="5" name="차트 4"/>
            <p:cNvGraphicFramePr/>
            <p:nvPr>
              <p:extLst>
                <p:ext uri="{D42A27DB-BD31-4B8C-83A1-F6EECF244321}">
                  <p14:modId xmlns:p14="http://schemas.microsoft.com/office/powerpoint/2010/main" val="4128984011"/>
                </p:ext>
              </p:extLst>
            </p:nvPr>
          </p:nvGraphicFramePr>
          <p:xfrm>
            <a:off x="2032000" y="719666"/>
            <a:ext cx="8128000" cy="541866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3" name="TextBox 2"/>
            <p:cNvSpPr txBox="1"/>
            <p:nvPr/>
          </p:nvSpPr>
          <p:spPr>
            <a:xfrm>
              <a:off x="6913038" y="2557515"/>
              <a:ext cx="2183028" cy="3593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2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총 </a:t>
              </a:r>
              <a:r>
                <a:rPr lang="en-US" altLang="ko-KR" sz="2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712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60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차트 14"/>
          <p:cNvGraphicFramePr/>
          <p:nvPr>
            <p:extLst/>
          </p:nvPr>
        </p:nvGraphicFramePr>
        <p:xfrm>
          <a:off x="865673" y="391887"/>
          <a:ext cx="10587894" cy="5634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3265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차트 4"/>
          <p:cNvGraphicFramePr/>
          <p:nvPr>
            <p:extLst>
              <p:ext uri="{D42A27DB-BD31-4B8C-83A1-F6EECF244321}">
                <p14:modId xmlns:p14="http://schemas.microsoft.com/office/powerpoint/2010/main" val="165340201"/>
              </p:ext>
            </p:extLst>
          </p:nvPr>
        </p:nvGraphicFramePr>
        <p:xfrm>
          <a:off x="619433" y="457200"/>
          <a:ext cx="10913806" cy="59730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965855" y="851074"/>
            <a:ext cx="2351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/>
              <a:t>평균 대기일수</a:t>
            </a:r>
            <a:r>
              <a:rPr lang="en-US" altLang="ko-KR" b="1" u="sng" dirty="0" smtClean="0"/>
              <a:t>: 3.4</a:t>
            </a:r>
            <a:r>
              <a:rPr lang="ko-KR" altLang="en-US" b="1" u="sng" dirty="0" smtClean="0"/>
              <a:t>일</a:t>
            </a:r>
            <a:endParaRPr lang="en-US" altLang="ko-KR" b="1" u="sng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7599580" y="1468628"/>
            <a:ext cx="3882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/>
              <a:t>이용자의 </a:t>
            </a:r>
            <a:r>
              <a:rPr lang="en-US" altLang="ko-KR" b="1" u="sng" dirty="0" smtClean="0"/>
              <a:t>81% 1</a:t>
            </a:r>
            <a:r>
              <a:rPr lang="ko-KR" altLang="en-US" b="1" u="sng" dirty="0" smtClean="0"/>
              <a:t>주일 이내 상담개시</a:t>
            </a:r>
            <a:endParaRPr lang="ko-KR" altLang="en-US" b="1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8632430" y="1965073"/>
            <a:ext cx="2685351" cy="338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rgbClr val="002060"/>
                </a:solidFill>
              </a:rPr>
              <a:t> </a:t>
            </a:r>
            <a:r>
              <a:rPr lang="ko-KR" altLang="en-US" sz="1600" dirty="0" smtClean="0">
                <a:solidFill>
                  <a:srgbClr val="002060"/>
                </a:solidFill>
              </a:rPr>
              <a:t>등록일</a:t>
            </a:r>
            <a:r>
              <a:rPr lang="en-US" altLang="ko-KR" sz="1600" dirty="0" smtClean="0">
                <a:solidFill>
                  <a:srgbClr val="002060"/>
                </a:solidFill>
              </a:rPr>
              <a:t>-</a:t>
            </a:r>
            <a:r>
              <a:rPr lang="ko-KR" altLang="en-US" sz="1600" dirty="0" smtClean="0">
                <a:solidFill>
                  <a:srgbClr val="002060"/>
                </a:solidFill>
              </a:rPr>
              <a:t>접수일</a:t>
            </a:r>
            <a:r>
              <a:rPr lang="en-US" altLang="ko-KR" sz="1600" dirty="0" smtClean="0">
                <a:solidFill>
                  <a:srgbClr val="002060"/>
                </a:solidFill>
              </a:rPr>
              <a:t>&lt;</a:t>
            </a:r>
            <a:r>
              <a:rPr lang="ko-KR" altLang="en-US" sz="1600" dirty="0" smtClean="0">
                <a:solidFill>
                  <a:srgbClr val="002060"/>
                </a:solidFill>
              </a:rPr>
              <a:t>총 </a:t>
            </a:r>
            <a:r>
              <a:rPr lang="en-US" altLang="ko-KR" sz="1600" dirty="0" smtClean="0">
                <a:solidFill>
                  <a:srgbClr val="002060"/>
                </a:solidFill>
              </a:rPr>
              <a:t>179</a:t>
            </a:r>
            <a:r>
              <a:rPr lang="ko-KR" altLang="en-US" sz="1600" dirty="0" smtClean="0">
                <a:solidFill>
                  <a:srgbClr val="002060"/>
                </a:solidFill>
              </a:rPr>
              <a:t>명</a:t>
            </a:r>
            <a:r>
              <a:rPr lang="en-US" altLang="ko-KR" sz="1600" dirty="0" smtClean="0">
                <a:solidFill>
                  <a:srgbClr val="002060"/>
                </a:solidFill>
              </a:rPr>
              <a:t>&gt;</a:t>
            </a:r>
            <a:endParaRPr lang="ko-KR" altLang="en-US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55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698597618"/>
              </p:ext>
            </p:extLst>
          </p:nvPr>
        </p:nvGraphicFramePr>
        <p:xfrm>
          <a:off x="635848" y="501469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2384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861450869"/>
              </p:ext>
            </p:extLst>
          </p:nvPr>
        </p:nvGraphicFramePr>
        <p:xfrm>
          <a:off x="582060" y="519399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538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324371439"/>
              </p:ext>
            </p:extLst>
          </p:nvPr>
        </p:nvGraphicFramePr>
        <p:xfrm>
          <a:off x="553779" y="546755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74215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2241337774"/>
              </p:ext>
            </p:extLst>
          </p:nvPr>
        </p:nvGraphicFramePr>
        <p:xfrm>
          <a:off x="535850" y="564684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412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4250684457"/>
              </p:ext>
            </p:extLst>
          </p:nvPr>
        </p:nvGraphicFramePr>
        <p:xfrm>
          <a:off x="410344" y="528826"/>
          <a:ext cx="11642102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3988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1358865899"/>
              </p:ext>
            </p:extLst>
          </p:nvPr>
        </p:nvGraphicFramePr>
        <p:xfrm>
          <a:off x="617918" y="465611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8199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3286034326"/>
              </p:ext>
            </p:extLst>
          </p:nvPr>
        </p:nvGraphicFramePr>
        <p:xfrm>
          <a:off x="661356" y="582614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4426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258901830"/>
              </p:ext>
            </p:extLst>
          </p:nvPr>
        </p:nvGraphicFramePr>
        <p:xfrm>
          <a:off x="546200" y="591116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5842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3954008815"/>
              </p:ext>
            </p:extLst>
          </p:nvPr>
        </p:nvGraphicFramePr>
        <p:xfrm>
          <a:off x="617919" y="537328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6640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2667955954"/>
              </p:ext>
            </p:extLst>
          </p:nvPr>
        </p:nvGraphicFramePr>
        <p:xfrm>
          <a:off x="482062" y="492967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8418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1528183038"/>
              </p:ext>
            </p:extLst>
          </p:nvPr>
        </p:nvGraphicFramePr>
        <p:xfrm>
          <a:off x="535851" y="510896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0138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4275447367"/>
              </p:ext>
            </p:extLst>
          </p:nvPr>
        </p:nvGraphicFramePr>
        <p:xfrm>
          <a:off x="528272" y="662833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5145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835</TotalTime>
  <Words>192</Words>
  <Application>Microsoft Office PowerPoint</Application>
  <PresentationFormat>와이드스크린</PresentationFormat>
  <Paragraphs>51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4" baseType="lpstr">
      <vt:lpstr>맑은 고딕</vt:lpstr>
      <vt:lpstr>서울남산체 M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자원봉사자</dc:creator>
  <cp:lastModifiedBy>DJ.KCGP</cp:lastModifiedBy>
  <cp:revision>108</cp:revision>
  <dcterms:created xsi:type="dcterms:W3CDTF">2015-07-14T12:45:01Z</dcterms:created>
  <dcterms:modified xsi:type="dcterms:W3CDTF">2015-08-12T05:47:16Z</dcterms:modified>
</cp:coreProperties>
</file>