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2.xml" ContentType="application/vnd.openxmlformats-officedocument.drawingml.chartshapes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drawings/drawing3.xml" ContentType="application/vnd.openxmlformats-officedocument.drawingml.chartshapes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4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drawings/drawing5.xml" ContentType="application/vnd.openxmlformats-officedocument.drawingml.chartshapes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drawings/drawing6.xml" ContentType="application/vnd.openxmlformats-officedocument.drawingml.chartshapes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drawings/drawing7.xml" ContentType="application/vnd.openxmlformats-officedocument.drawingml.chartshapes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drawings/drawing8.xml" ContentType="application/vnd.openxmlformats-officedocument.drawingml.chartshapes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drawings/drawing9.xml" ContentType="application/vnd.openxmlformats-officedocument.drawingml.chartshapes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drawings/drawing10.xml" ContentType="application/vnd.openxmlformats-officedocument.drawingml.chartshapes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drawings/drawing11.xml" ContentType="application/vnd.openxmlformats-officedocument.drawingml.chartshapes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drawings/drawing12.xml" ContentType="application/vnd.openxmlformats-officedocument.drawingml.chartshapes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drawings/drawing13.xml" ContentType="application/vnd.openxmlformats-officedocument.drawingml.chartshapes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drawings/drawing14.xml" ContentType="application/vnd.openxmlformats-officedocument.drawingml.chartshapes+xml"/>
  <Override PartName="/ppt/charts/chart28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drawings/drawing15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305" r:id="rId3"/>
    <p:sldId id="314" r:id="rId4"/>
    <p:sldId id="258" r:id="rId5"/>
    <p:sldId id="306" r:id="rId6"/>
    <p:sldId id="315" r:id="rId7"/>
    <p:sldId id="316" r:id="rId8"/>
    <p:sldId id="307" r:id="rId9"/>
    <p:sldId id="308" r:id="rId10"/>
    <p:sldId id="309" r:id="rId11"/>
    <p:sldId id="298" r:id="rId12"/>
    <p:sldId id="299" r:id="rId13"/>
    <p:sldId id="300" r:id="rId14"/>
    <p:sldId id="281" r:id="rId15"/>
    <p:sldId id="282" r:id="rId16"/>
    <p:sldId id="311" r:id="rId17"/>
    <p:sldId id="312" r:id="rId18"/>
    <p:sldId id="313" r:id="rId19"/>
    <p:sldId id="283" r:id="rId20"/>
    <p:sldId id="285" r:id="rId21"/>
    <p:sldId id="286" r:id="rId22"/>
    <p:sldId id="288" r:id="rId23"/>
    <p:sldId id="284" r:id="rId24"/>
    <p:sldId id="293" r:id="rId25"/>
    <p:sldId id="294" r:id="rId26"/>
    <p:sldId id="287" r:id="rId27"/>
    <p:sldId id="289" r:id="rId2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6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43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32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5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2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6.xlsx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chartUserShapes" Target="../drawings/drawing3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7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4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8.xlsx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chartUserShapes" Target="../drawings/drawing5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9.xlsx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chartUserShapes" Target="../drawings/drawing6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0.xlsx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chartUserShapes" Target="../drawings/drawing7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1.xlsx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chartUserShapes" Target="../drawings/drawing8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2.xlsx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chartUserShapes" Target="../drawings/drawing9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3.xlsx"/><Relationship Id="rId2" Type="http://schemas.microsoft.com/office/2011/relationships/chartColorStyle" Target="colors23.xml"/><Relationship Id="rId1" Type="http://schemas.microsoft.com/office/2011/relationships/chartStyle" Target="style23.xml"/><Relationship Id="rId4" Type="http://schemas.openxmlformats.org/officeDocument/2006/relationships/chartUserShapes" Target="../drawings/drawing10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4.xlsx"/><Relationship Id="rId2" Type="http://schemas.microsoft.com/office/2011/relationships/chartColorStyle" Target="colors24.xml"/><Relationship Id="rId1" Type="http://schemas.microsoft.com/office/2011/relationships/chartStyle" Target="style24.xml"/><Relationship Id="rId4" Type="http://schemas.openxmlformats.org/officeDocument/2006/relationships/chartUserShapes" Target="../drawings/drawing11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5.xlsx"/><Relationship Id="rId2" Type="http://schemas.microsoft.com/office/2011/relationships/chartColorStyle" Target="colors25.xml"/><Relationship Id="rId1" Type="http://schemas.microsoft.com/office/2011/relationships/chartStyle" Target="style25.xml"/><Relationship Id="rId4" Type="http://schemas.openxmlformats.org/officeDocument/2006/relationships/chartUserShapes" Target="../drawings/drawing12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6.xlsx"/><Relationship Id="rId2" Type="http://schemas.microsoft.com/office/2011/relationships/chartColorStyle" Target="colors26.xml"/><Relationship Id="rId1" Type="http://schemas.microsoft.com/office/2011/relationships/chartStyle" Target="style26.xml"/><Relationship Id="rId4" Type="http://schemas.openxmlformats.org/officeDocument/2006/relationships/chartUserShapes" Target="../drawings/drawing13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7.xlsx"/><Relationship Id="rId2" Type="http://schemas.microsoft.com/office/2011/relationships/chartColorStyle" Target="colors27.xml"/><Relationship Id="rId1" Type="http://schemas.microsoft.com/office/2011/relationships/chartStyle" Target="style27.xml"/><Relationship Id="rId4" Type="http://schemas.openxmlformats.org/officeDocument/2006/relationships/chartUserShapes" Target="../drawings/drawing14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8.xlsx"/><Relationship Id="rId2" Type="http://schemas.microsoft.com/office/2011/relationships/chartColorStyle" Target="colors28.xml"/><Relationship Id="rId1" Type="http://schemas.microsoft.com/office/2011/relationships/chartStyle" Target="style28.xml"/><Relationship Id="rId4" Type="http://schemas.openxmlformats.org/officeDocument/2006/relationships/chartUserShapes" Target="../drawings/drawing1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 smtClean="0"/>
              <a:t>접수경로</a:t>
            </a:r>
            <a:endParaRPr lang="ko-KR" altLang="en-US" dirty="0"/>
          </a:p>
        </c:rich>
      </c:tx>
      <c:layout>
        <c:manualLayout>
          <c:xMode val="edge"/>
          <c:yMode val="edge"/>
          <c:x val="2.6758146884752296E-2"/>
          <c:y val="1.64062489907573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접수 경로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008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5193282480314845E-2"/>
                  <c:y val="-5.715224796061466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283529361009777"/>
                  <c:y val="-1.264776004873523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내방접수: 122</c:v>
                </c:pt>
                <c:pt idx="1">
                  <c:v>헬프라인: 155</c:v>
                </c:pt>
                <c:pt idx="2">
                  <c:v>기관의뢰: 12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122</c:v>
                </c:pt>
                <c:pt idx="1">
                  <c:v>155</c:v>
                </c:pt>
                <c:pt idx="2">
                  <c:v>12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216793799212608"/>
          <c:y val="0.3942297985833047"/>
          <c:w val="0.273769562007874"/>
          <c:h val="0.2819466485022977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280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월별 접수</a:t>
            </a:r>
            <a:r>
              <a:rPr lang="ko-KR" sz="280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 </a:t>
            </a:r>
            <a:r>
              <a:rPr lang="ko-KR" sz="280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추이</a:t>
            </a:r>
          </a:p>
        </c:rich>
      </c:tx>
      <c:layout>
        <c:manualLayout>
          <c:xMode val="edge"/>
          <c:yMode val="edge"/>
          <c:x val="0.3255156249999999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298351377952746E-2"/>
          <c:y val="0.144744270131381"/>
          <c:w val="0.92251414862204728"/>
          <c:h val="0.7130899536731081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대상자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4242249015748018E-2"/>
                  <c:y val="4.38228549928298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267974901574803E-2"/>
                  <c:y val="-3.74999976931595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67974901574803E-2"/>
                  <c:y val="3.27323905666538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4398499015748032E-2"/>
                  <c:y val="3.48069387059675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7523499015748031E-2"/>
                  <c:y val="4.39124817196972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4242249015748146E-2"/>
                  <c:y val="3.255295963425179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36</c:v>
                </c:pt>
                <c:pt idx="1">
                  <c:v>16</c:v>
                </c:pt>
                <c:pt idx="2">
                  <c:v>28</c:v>
                </c:pt>
                <c:pt idx="3">
                  <c:v>25</c:v>
                </c:pt>
                <c:pt idx="4">
                  <c:v>15</c:v>
                </c:pt>
                <c:pt idx="5">
                  <c:v>12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가족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2679749015748017E-2"/>
                  <c:y val="-2.76857846686828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580474901574803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67974901574803E-2"/>
                  <c:y val="-2.81346282176882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1117249015748032E-2"/>
                  <c:y val="-3.03886072894038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2835999015748031E-2"/>
                  <c:y val="-3.26425863611194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5804749015748148E-2"/>
                  <c:y val="-2.36266700742571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38</c:v>
                </c:pt>
                <c:pt idx="1">
                  <c:v>14</c:v>
                </c:pt>
                <c:pt idx="2">
                  <c:v>31</c:v>
                </c:pt>
                <c:pt idx="3">
                  <c:v>29</c:v>
                </c:pt>
                <c:pt idx="4">
                  <c:v>22</c:v>
                </c:pt>
                <c:pt idx="5">
                  <c:v>22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전체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9722687007874015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1910187007874015E-2"/>
                  <c:y val="-5.55318325737247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816018700787395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1285187007874013E-2"/>
                  <c:y val="-2.3437498558224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3472687007874016E-2"/>
                  <c:y val="-3.23635898964945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9554749015748146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74</c:v>
                </c:pt>
                <c:pt idx="1">
                  <c:v>30</c:v>
                </c:pt>
                <c:pt idx="2">
                  <c:v>59</c:v>
                </c:pt>
                <c:pt idx="3">
                  <c:v>55</c:v>
                </c:pt>
                <c:pt idx="4">
                  <c:v>37</c:v>
                </c:pt>
                <c:pt idx="5">
                  <c:v>34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330327376"/>
        <c:axId val="330326984"/>
      </c:lineChart>
      <c:catAx>
        <c:axId val="330327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0326984"/>
        <c:crosses val="autoZero"/>
        <c:auto val="1"/>
        <c:lblAlgn val="ctr"/>
        <c:lblOffset val="100"/>
        <c:noMultiLvlLbl val="0"/>
      </c:catAx>
      <c:valAx>
        <c:axId val="330326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0327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416092519685037"/>
          <c:y val="0.95965448453095925"/>
          <c:w val="0.38011564960629923"/>
          <c:h val="4.03455154690406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상 담 경 로</a:t>
            </a:r>
            <a:endParaRPr lang="ko-KR" altLang="en-US" sz="3200"/>
          </a:p>
        </c:rich>
      </c:tx>
      <c:layout>
        <c:manualLayout>
          <c:xMode val="edge"/>
          <c:yMode val="edge"/>
          <c:x val="0.41300481721191706"/>
          <c:y val="2.1418476556043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2762224553332008"/>
          <c:w val="0.9498574786430487"/>
          <c:h val="0.76473945350841388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9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0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1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2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3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4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Sheet1!$A$2:$A$16</c:f>
              <c:strCache>
                <c:ptCount val="15"/>
                <c:pt idx="0">
                  <c:v>인터넷</c:v>
                </c:pt>
                <c:pt idx="1">
                  <c:v>TV</c:v>
                </c:pt>
                <c:pt idx="2">
                  <c:v>라디오</c:v>
                </c:pt>
                <c:pt idx="3">
                  <c:v>신문/잡지</c:v>
                </c:pt>
                <c:pt idx="4">
                  <c:v>옥외광고</c:v>
                </c:pt>
                <c:pt idx="5">
                  <c:v>홍보물</c:v>
                </c:pt>
                <c:pt idx="6">
                  <c:v>가족/지인</c:v>
                </c:pt>
                <c:pt idx="7">
                  <c:v>공공전화</c:v>
                </c:pt>
                <c:pt idx="8">
                  <c:v>의료기관</c:v>
                </c:pt>
                <c:pt idx="9">
                  <c:v>유관기관</c:v>
                </c:pt>
                <c:pt idx="10">
                  <c:v>지역사회</c:v>
                </c:pt>
                <c:pt idx="11">
                  <c:v>교정기관</c:v>
                </c:pt>
                <c:pt idx="12">
                  <c:v>관공서</c:v>
                </c:pt>
                <c:pt idx="13">
                  <c:v>단도박  모임</c:v>
                </c:pt>
                <c:pt idx="14">
                  <c:v>기타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144</c:v>
                </c:pt>
                <c:pt idx="1">
                  <c:v>8</c:v>
                </c:pt>
                <c:pt idx="2">
                  <c:v>1</c:v>
                </c:pt>
                <c:pt idx="3">
                  <c:v>3</c:v>
                </c:pt>
                <c:pt idx="4">
                  <c:v>1</c:v>
                </c:pt>
                <c:pt idx="5">
                  <c:v>1</c:v>
                </c:pt>
                <c:pt idx="6">
                  <c:v>99</c:v>
                </c:pt>
                <c:pt idx="7">
                  <c:v>2</c:v>
                </c:pt>
                <c:pt idx="8">
                  <c:v>1</c:v>
                </c:pt>
                <c:pt idx="9">
                  <c:v>6</c:v>
                </c:pt>
                <c:pt idx="10">
                  <c:v>5</c:v>
                </c:pt>
                <c:pt idx="11">
                  <c:v>4</c:v>
                </c:pt>
                <c:pt idx="12">
                  <c:v>1</c:v>
                </c:pt>
                <c:pt idx="13">
                  <c:v>8</c:v>
                </c:pt>
                <c:pt idx="14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47940072"/>
        <c:axId val="447941248"/>
      </c:barChart>
      <c:catAx>
        <c:axId val="447940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447941248"/>
        <c:crosses val="autoZero"/>
        <c:auto val="1"/>
        <c:lblAlgn val="ctr"/>
        <c:lblOffset val="100"/>
        <c:noMultiLvlLbl val="0"/>
      </c:catAx>
      <c:valAx>
        <c:axId val="447941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447940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0101500984251926E-2"/>
          <c:y val="2.5781248414047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접수자 등록 현황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008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7306717519685033E-2"/>
                  <c:y val="-8.058974651883958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3271284448818896"/>
                  <c:y val="-0.1448570284905864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접수종료: 102명</c:v>
                </c:pt>
                <c:pt idx="1">
                  <c:v>미등록: 8명</c:v>
                </c:pt>
                <c:pt idx="2">
                  <c:v>등록: 179명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102</c:v>
                </c:pt>
                <c:pt idx="1">
                  <c:v>8</c:v>
                </c:pt>
                <c:pt idx="2">
                  <c:v>179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5398769425799583"/>
          <c:y val="0.42370020329330177"/>
          <c:w val="0.20621489819920519"/>
          <c:h val="0.2356359152052284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280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월별 신규등록</a:t>
            </a:r>
            <a:r>
              <a:rPr lang="ko-KR" sz="280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 </a:t>
            </a:r>
            <a:r>
              <a:rPr lang="ko-KR" sz="280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추이</a:t>
            </a:r>
          </a:p>
        </c:rich>
      </c:tx>
      <c:layout>
        <c:manualLayout>
          <c:xMode val="edge"/>
          <c:yMode val="edge"/>
          <c:x val="0.3255156249999999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298351377952746E-2"/>
          <c:y val="0.144744270131381"/>
          <c:w val="0.92251414862204728"/>
          <c:h val="0.7130899536731081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대상자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5804749015748033E-2"/>
                  <c:y val="-2.60504962303531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9554749015748031E-2"/>
                  <c:y val="2.33574349363205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67974901574803E-2"/>
                  <c:y val="3.27323905666538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4398499015748032E-2"/>
                  <c:y val="3.48069387059675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7523499015748031E-2"/>
                  <c:y val="4.39124817196972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4242249015748146E-2"/>
                  <c:y val="3.255295963425179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24</c:v>
                </c:pt>
                <c:pt idx="1">
                  <c:v>8</c:v>
                </c:pt>
                <c:pt idx="2">
                  <c:v>14</c:v>
                </c:pt>
                <c:pt idx="3">
                  <c:v>21</c:v>
                </c:pt>
                <c:pt idx="4">
                  <c:v>13</c:v>
                </c:pt>
                <c:pt idx="5">
                  <c:v>10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가족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2679749015748017E-2"/>
                  <c:y val="-2.76857846686828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580474901574803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67974901574803E-2"/>
                  <c:y val="-2.81346282176882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1117249015748032E-2"/>
                  <c:y val="-3.03886072894038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2835999015748031E-2"/>
                  <c:y val="-3.26425863611194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5804749015748148E-2"/>
                  <c:y val="-2.36266700742571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16</c:v>
                </c:pt>
                <c:pt idx="1">
                  <c:v>2</c:v>
                </c:pt>
                <c:pt idx="2">
                  <c:v>20</c:v>
                </c:pt>
                <c:pt idx="3">
                  <c:v>22</c:v>
                </c:pt>
                <c:pt idx="4">
                  <c:v>15</c:v>
                </c:pt>
                <c:pt idx="5">
                  <c:v>14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전체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9722687007874015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1910187007874015E-2"/>
                  <c:y val="-5.55318325737247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816018700787395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1285187007874013E-2"/>
                  <c:y val="-2.3437498558224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3472687007874016E-2"/>
                  <c:y val="-3.23635898964945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9554749015748146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40</c:v>
                </c:pt>
                <c:pt idx="1">
                  <c:v>10</c:v>
                </c:pt>
                <c:pt idx="2">
                  <c:v>34</c:v>
                </c:pt>
                <c:pt idx="3">
                  <c:v>43</c:v>
                </c:pt>
                <c:pt idx="4">
                  <c:v>28</c:v>
                </c:pt>
                <c:pt idx="5">
                  <c:v>24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403761168"/>
        <c:axId val="403763128"/>
      </c:lineChart>
      <c:catAx>
        <c:axId val="403761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403763128"/>
        <c:crosses val="autoZero"/>
        <c:auto val="1"/>
        <c:lblAlgn val="ctr"/>
        <c:lblOffset val="100"/>
        <c:noMultiLvlLbl val="0"/>
      </c:catAx>
      <c:valAx>
        <c:axId val="403763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403761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6228592519685039"/>
          <c:y val="0.95514652638752806"/>
          <c:w val="0.41136564960629929"/>
          <c:h val="4.03455154690406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2800" smtClean="0"/>
              <a:t>센터 이용자 유형</a:t>
            </a:r>
            <a:endParaRPr lang="ko-KR" altLang="en-US" sz="2800"/>
          </a:p>
        </c:rich>
      </c:tx>
      <c:layout>
        <c:manualLayout>
          <c:xMode val="edge"/>
          <c:yMode val="edge"/>
          <c:x val="1.7127758617837146E-2"/>
          <c:y val="2.48641803077445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상담 서비스 이용률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669506565935357"/>
                  <c:y val="4.406714468406214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579926406776653E-2"/>
                  <c:y val="-0.1217358096007891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1624858431184396"/>
                  <c:y val="-9.2498123164574241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6.5942397096579633E-2"/>
                  <c:y val="0.1229572639294074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7626250054521813E-2"/>
                  <c:y val="0.13557691672170491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0501285211717674E-2"/>
                  <c:y val="0.1373790333826031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본인: 132명</c:v>
                </c:pt>
                <c:pt idx="1">
                  <c:v>배우자: 54명</c:v>
                </c:pt>
                <c:pt idx="2">
                  <c:v>부모: 65명</c:v>
                </c:pt>
                <c:pt idx="3">
                  <c:v>자녀: 7명</c:v>
                </c:pt>
                <c:pt idx="4">
                  <c:v>형제자매: 30명</c:v>
                </c:pt>
                <c:pt idx="5">
                  <c:v>기관: 1명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132</c:v>
                </c:pt>
                <c:pt idx="1">
                  <c:v>54</c:v>
                </c:pt>
                <c:pt idx="2">
                  <c:v>65</c:v>
                </c:pt>
                <c:pt idx="3">
                  <c:v>7</c:v>
                </c:pt>
                <c:pt idx="4">
                  <c:v>30</c:v>
                </c:pt>
                <c:pt idx="5">
                  <c:v>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708816823113056"/>
          <c:y val="0.34643585043415076"/>
          <c:w val="0.18255298772243039"/>
          <c:h val="0.439552035614816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2800" smtClean="0"/>
              <a:t>상담 요청 이유</a:t>
            </a:r>
            <a:endParaRPr lang="ko-KR" altLang="en-US" sz="2800"/>
          </a:p>
        </c:rich>
      </c:tx>
      <c:layout>
        <c:manualLayout>
          <c:xMode val="edge"/>
          <c:yMode val="edge"/>
          <c:x val="2.3096961666248042E-2"/>
          <c:y val="4.12426625286280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상담요청이유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9.5655209807616812E-2"/>
                  <c:y val="3.178328301839944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1124458729592523E-4"/>
                  <c:y val="-8.5987031659638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5.7750394437417141E-2"/>
                  <c:y val="-0.1229098695025086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6.8330078315943996E-2"/>
                  <c:y val="-0.10429417688535111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013490774902199"/>
                  <c:y val="6.5968367282949969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9777298904599497E-2"/>
                  <c:y val="0.1716321463823624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3.8834789004182767E-2"/>
                  <c:y val="0.1025599277541280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4.5949233009109997E-2"/>
                  <c:y val="0.14437777162689108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Sheet1!$A$2:$A$9</c:f>
              <c:strCache>
                <c:ptCount val="8"/>
                <c:pt idx="0">
                  <c:v>도박문제해결: 245명</c:v>
                </c:pt>
                <c:pt idx="1">
                  <c:v>가족관계: 58명</c:v>
                </c:pt>
                <c:pt idx="2">
                  <c:v>재정문제: 46명</c:v>
                </c:pt>
                <c:pt idx="3">
                  <c:v>문제없음: 8명</c:v>
                </c:pt>
                <c:pt idx="4">
                  <c:v>정보탐색: 163명</c:v>
                </c:pt>
                <c:pt idx="5">
                  <c:v>법적문제: 9명</c:v>
                </c:pt>
                <c:pt idx="6">
                  <c:v>다른 중독: 3명</c:v>
                </c:pt>
                <c:pt idx="7">
                  <c:v>정신건강문제: 21명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245</c:v>
                </c:pt>
                <c:pt idx="1">
                  <c:v>58</c:v>
                </c:pt>
                <c:pt idx="2">
                  <c:v>46</c:v>
                </c:pt>
                <c:pt idx="3">
                  <c:v>8</c:v>
                </c:pt>
                <c:pt idx="4">
                  <c:v>163</c:v>
                </c:pt>
                <c:pt idx="5">
                  <c:v>9</c:v>
                </c:pt>
                <c:pt idx="6">
                  <c:v>3</c:v>
                </c:pt>
                <c:pt idx="7">
                  <c:v>21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939255133702631"/>
          <c:y val="0.27887461127300622"/>
          <c:w val="0.19807291564829868"/>
          <c:h val="0.562390652271442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0101500984251926E-2"/>
          <c:y val="2.5781248414047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상반기 상담실적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008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7306717519685033E-2"/>
                  <c:y val="-8.058974651883958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3816555121732167E-2"/>
                  <c:y val="1.4905965452570006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대상자: 405건</c:v>
                </c:pt>
                <c:pt idx="1">
                  <c:v>가족: 306건</c:v>
                </c:pt>
                <c:pt idx="2">
                  <c:v>기타: 1건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405</c:v>
                </c:pt>
                <c:pt idx="1">
                  <c:v>306</c:v>
                </c:pt>
                <c:pt idx="2">
                  <c:v>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5398769425799583"/>
          <c:y val="0.42370020329330177"/>
          <c:w val="0.20621489819920519"/>
          <c:h val="0.353517852599510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sz="280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월별 상담건수 추이</a:t>
            </a:r>
          </a:p>
        </c:rich>
      </c:tx>
      <c:layout>
        <c:manualLayout>
          <c:xMode val="edge"/>
          <c:yMode val="edge"/>
          <c:x val="0.3255156249999999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298351377952746E-2"/>
          <c:y val="0.144744270131381"/>
          <c:w val="0.92251414862204728"/>
          <c:h val="0.7130899536731081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대상자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4242249015748018E-2"/>
                  <c:y val="-3.28124979815146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267974901574803E-2"/>
                  <c:y val="-3.74999976931595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4242249015748032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5960999015748148E-2"/>
                  <c:y val="-3.28124979815146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596099901574814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4242249015748146E-2"/>
                  <c:y val="-3.28124979815146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92</c:v>
                </c:pt>
                <c:pt idx="1">
                  <c:v>69</c:v>
                </c:pt>
                <c:pt idx="2">
                  <c:v>64</c:v>
                </c:pt>
                <c:pt idx="3">
                  <c:v>68</c:v>
                </c:pt>
                <c:pt idx="4">
                  <c:v>62</c:v>
                </c:pt>
                <c:pt idx="5">
                  <c:v>50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가족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7367249015748031E-2"/>
                  <c:y val="4.218749740480445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580474901574803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6797490157480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4242249015748032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5960999015748148E-2"/>
                  <c:y val="3.04687481256920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5804749015748148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59</c:v>
                </c:pt>
                <c:pt idx="1">
                  <c:v>41</c:v>
                </c:pt>
                <c:pt idx="2">
                  <c:v>55</c:v>
                </c:pt>
                <c:pt idx="3">
                  <c:v>46</c:v>
                </c:pt>
                <c:pt idx="4">
                  <c:v>59</c:v>
                </c:pt>
                <c:pt idx="5">
                  <c:v>46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전체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9722687007874015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6597687007874016E-2"/>
                  <c:y val="-3.74999976931596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816018700787395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1285187007874013E-2"/>
                  <c:y val="-2.3437498558224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1285187007874013E-2"/>
                  <c:y val="-2.10937487024023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9554749015748146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151</c:v>
                </c:pt>
                <c:pt idx="1">
                  <c:v>110</c:v>
                </c:pt>
                <c:pt idx="2">
                  <c:v>119</c:v>
                </c:pt>
                <c:pt idx="3">
                  <c:v>115</c:v>
                </c:pt>
                <c:pt idx="4">
                  <c:v>121</c:v>
                </c:pt>
                <c:pt idx="5">
                  <c:v>96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260059672"/>
        <c:axId val="260060456"/>
      </c:lineChart>
      <c:catAx>
        <c:axId val="260059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60060456"/>
        <c:crosses val="autoZero"/>
        <c:auto val="1"/>
        <c:lblAlgn val="ctr"/>
        <c:lblOffset val="100"/>
        <c:noMultiLvlLbl val="0"/>
      </c:catAx>
      <c:valAx>
        <c:axId val="260060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60059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978592519685037"/>
          <c:y val="0.94387663102895036"/>
          <c:w val="0.38480314960629919"/>
          <c:h val="4.03455154690406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2800" dirty="0" err="1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상담자별</a:t>
            </a:r>
            <a:r>
              <a:rPr lang="ko-KR" altLang="en-US" sz="2800" dirty="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 월별 상담건수</a:t>
            </a:r>
            <a:r>
              <a:rPr lang="ko-KR" sz="2800" dirty="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 </a:t>
            </a:r>
            <a:r>
              <a:rPr lang="ko-KR" sz="2800" dirty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추이</a:t>
            </a:r>
          </a:p>
        </c:rich>
      </c:tx>
      <c:layout>
        <c:manualLayout>
          <c:xMode val="edge"/>
          <c:yMode val="edge"/>
          <c:x val="1.6209946123547567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298351377952746E-2"/>
          <c:y val="0.144744270131381"/>
          <c:w val="0.92251414862204728"/>
          <c:h val="0.7130899536731081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김경진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5804749015748033E-2"/>
                  <c:y val="-2.60504962303531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9554749015748031E-2"/>
                  <c:y val="2.33574349363205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67974901574803E-2"/>
                  <c:y val="3.27323905666538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4398499015748032E-2"/>
                  <c:y val="3.48069387059675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7523499015748031E-2"/>
                  <c:y val="4.39124817196972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4242249015748146E-2"/>
                  <c:y val="3.255295963425179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16</c:v>
                </c:pt>
                <c:pt idx="1">
                  <c:v>14</c:v>
                </c:pt>
                <c:pt idx="2">
                  <c:v>14</c:v>
                </c:pt>
                <c:pt idx="3">
                  <c:v>16</c:v>
                </c:pt>
                <c:pt idx="4">
                  <c:v>27</c:v>
                </c:pt>
                <c:pt idx="5">
                  <c:v>15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이승희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47</c:v>
                </c:pt>
                <c:pt idx="1">
                  <c:v>33</c:v>
                </c:pt>
                <c:pt idx="2">
                  <c:v>40</c:v>
                </c:pt>
                <c:pt idx="3">
                  <c:v>38</c:v>
                </c:pt>
                <c:pt idx="4">
                  <c:v>32</c:v>
                </c:pt>
                <c:pt idx="5">
                  <c:v>28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김준범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2679749015748017E-2"/>
                  <c:y val="-2.76857846686828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580474901574803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67974901574803E-2"/>
                  <c:y val="-2.81346282176882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1117249015748032E-2"/>
                  <c:y val="-3.03886072894038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2835999015748031E-2"/>
                  <c:y val="-3.26425863611194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5804749015748148E-2"/>
                  <c:y val="-2.36266700742571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51</c:v>
                </c:pt>
                <c:pt idx="1">
                  <c:v>31</c:v>
                </c:pt>
                <c:pt idx="2">
                  <c:v>40</c:v>
                </c:pt>
                <c:pt idx="3">
                  <c:v>34</c:v>
                </c:pt>
                <c:pt idx="4">
                  <c:v>32</c:v>
                </c:pt>
                <c:pt idx="5">
                  <c:v>26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홍준연</c:v>
                </c:pt>
              </c:strCache>
            </c:strRef>
          </c:tx>
          <c:spPr>
            <a:ln w="34925" cap="rnd">
              <a:solidFill>
                <a:schemeClr val="accent4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9722687007874015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1910187007874015E-2"/>
                  <c:y val="-5.55318325737247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816018700787395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1285187007874013E-2"/>
                  <c:y val="-2.3437498558224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3472687007874016E-2"/>
                  <c:y val="-3.23635898964945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9554749015748146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Sheet1!$E$2:$E$7</c:f>
              <c:numCache>
                <c:formatCode>General</c:formatCode>
                <c:ptCount val="6"/>
                <c:pt idx="0">
                  <c:v>37</c:v>
                </c:pt>
                <c:pt idx="1">
                  <c:v>32</c:v>
                </c:pt>
                <c:pt idx="2">
                  <c:v>35</c:v>
                </c:pt>
                <c:pt idx="3">
                  <c:v>27</c:v>
                </c:pt>
                <c:pt idx="4">
                  <c:v>30</c:v>
                </c:pt>
                <c:pt idx="5">
                  <c:v>27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332741472"/>
        <c:axId val="332741864"/>
      </c:lineChart>
      <c:catAx>
        <c:axId val="332741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2741864"/>
        <c:crosses val="autoZero"/>
        <c:auto val="1"/>
        <c:lblAlgn val="ctr"/>
        <c:lblOffset val="100"/>
        <c:noMultiLvlLbl val="0"/>
      </c:catAx>
      <c:valAx>
        <c:axId val="332741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2741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6228592519685039"/>
          <c:y val="0.95514652638752806"/>
          <c:w val="0.43771413974743811"/>
          <c:h val="4.48534736124717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김경진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월 평균 상담건수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이승희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월 평균 상담건수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36.299999999999997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김준범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월 평균 상담건수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35.6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홍준연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월 평균 상담건수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31.3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32741080"/>
        <c:axId val="332600944"/>
      </c:barChart>
      <c:catAx>
        <c:axId val="3327410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32600944"/>
        <c:crosses val="autoZero"/>
        <c:auto val="1"/>
        <c:lblAlgn val="ctr"/>
        <c:lblOffset val="100"/>
        <c:noMultiLvlLbl val="0"/>
      </c:catAx>
      <c:valAx>
        <c:axId val="3326009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32741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2.3153825537302129E-2"/>
          <c:y val="2.812499826986969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ISP 수립률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-4.5671564611739379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1081828248031496"/>
                  <c:y val="3.659774627228430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미수립: 111명</c:v>
                </c:pt>
                <c:pt idx="1">
                  <c:v>수립: 68명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111</c:v>
                </c:pt>
                <c:pt idx="1">
                  <c:v>68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586887013591008"/>
          <c:y val="0.3942297985833047"/>
          <c:w val="0.24006870323509075"/>
          <c:h val="0.2819466485022977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4206835179028765E-2"/>
          <c:y val="2.109374870240227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상담 서비스 이용률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rgbClr val="008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9321251042332031E-2"/>
                  <c:y val="-0.13108297668042729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1027940452755905"/>
                  <c:y val="-0.1013788077399848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8596296761969E-2"/>
                  <c:y val="1.360500654496752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8419343159463425E-2"/>
                  <c:y val="1.4405941535067572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2129292484149986E-2"/>
                  <c:y val="3.659774627228428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7.8025396984976E-2"/>
                  <c:y val="-1.412985887488566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상담 1회: 63명</c:v>
                </c:pt>
                <c:pt idx="1">
                  <c:v>상담 2회: 45명</c:v>
                </c:pt>
                <c:pt idx="2">
                  <c:v>상담 3회: 28명</c:v>
                </c:pt>
                <c:pt idx="3">
                  <c:v>상담 4회: 11명</c:v>
                </c:pt>
                <c:pt idx="4">
                  <c:v>상담 5회: 13명</c:v>
                </c:pt>
                <c:pt idx="5">
                  <c:v>상담 6회~8회: 15명</c:v>
                </c:pt>
                <c:pt idx="6">
                  <c:v>상담 9회 이상: 7명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63</c:v>
                </c:pt>
                <c:pt idx="1">
                  <c:v>45</c:v>
                </c:pt>
                <c:pt idx="2">
                  <c:v>28</c:v>
                </c:pt>
                <c:pt idx="3">
                  <c:v>11</c:v>
                </c:pt>
                <c:pt idx="4">
                  <c:v>13</c:v>
                </c:pt>
                <c:pt idx="5">
                  <c:v>15</c:v>
                </c:pt>
                <c:pt idx="6">
                  <c:v>7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654293799212603"/>
          <c:y val="0.34969855132267769"/>
          <c:w val="0.33001956200787402"/>
          <c:h val="0.551477881921882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2.4579664472756429E-2"/>
          <c:y val="3.28124979815146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대기일수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0965920275590553E-2"/>
                  <c:y val="-1.155173403348101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3716904527559061E-2"/>
                  <c:y val="2.5183684474428859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9300073818897638E-2"/>
                  <c:y val="2.532375582407998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6454109251968474E-2"/>
                  <c:y val="3.315594038164732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5818282480314906E-2"/>
                  <c:y val="6.237899468633150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0일: 120명</c:v>
                </c:pt>
                <c:pt idx="1">
                  <c:v>1~3일: 11명</c:v>
                </c:pt>
                <c:pt idx="2">
                  <c:v>4~7일: 17명</c:v>
                </c:pt>
                <c:pt idx="3">
                  <c:v>8~10일: 11명</c:v>
                </c:pt>
                <c:pt idx="4">
                  <c:v>11~15일: 9명</c:v>
                </c:pt>
                <c:pt idx="5">
                  <c:v>15일 이상: 11명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120</c:v>
                </c:pt>
                <c:pt idx="1">
                  <c:v>11</c:v>
                </c:pt>
                <c:pt idx="2">
                  <c:v>17</c:v>
                </c:pt>
                <c:pt idx="3">
                  <c:v>11</c:v>
                </c:pt>
                <c:pt idx="4">
                  <c:v>9</c:v>
                </c:pt>
                <c:pt idx="5">
                  <c:v>11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995320054577246"/>
          <c:y val="0.34969855132267769"/>
          <c:w val="0.30241979805868507"/>
          <c:h val="0.6053841286057990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성별</a:t>
            </a:r>
            <a:endParaRPr lang="ko-KR" altLang="en-US" sz="3200"/>
          </a:p>
        </c:rich>
      </c:tx>
      <c:layout>
        <c:manualLayout>
          <c:xMode val="edge"/>
          <c:yMode val="edge"/>
          <c:x val="0.39339367230316125"/>
          <c:y val="2.35603242116482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남성</c:v>
                </c:pt>
                <c:pt idx="1">
                  <c:v>여성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158</c:v>
                </c:pt>
                <c:pt idx="1">
                  <c:v>131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9824360"/>
        <c:axId val="339824752"/>
      </c:barChart>
      <c:catAx>
        <c:axId val="339824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9824752"/>
        <c:crosses val="autoZero"/>
        <c:auto val="1"/>
        <c:lblAlgn val="ctr"/>
        <c:lblOffset val="100"/>
        <c:noMultiLvlLbl val="0"/>
      </c:catAx>
      <c:valAx>
        <c:axId val="339824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9824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연령</a:t>
            </a:r>
            <a:endParaRPr lang="ko-KR" altLang="en-US" sz="3200"/>
          </a:p>
        </c:rich>
      </c:tx>
      <c:layout>
        <c:manualLayout>
          <c:xMode val="edge"/>
          <c:yMode val="edge"/>
          <c:x val="0.35893786025428026"/>
          <c:y val="1.92766289004395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19세 미만</c:v>
                </c:pt>
                <c:pt idx="1">
                  <c:v>19~29세</c:v>
                </c:pt>
                <c:pt idx="2">
                  <c:v>30~39세</c:v>
                </c:pt>
                <c:pt idx="3">
                  <c:v>40~49세</c:v>
                </c:pt>
                <c:pt idx="4">
                  <c:v>50~59세</c:v>
                </c:pt>
                <c:pt idx="5">
                  <c:v>60~69세</c:v>
                </c:pt>
                <c:pt idx="6">
                  <c:v>70세 이상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44</c:v>
                </c:pt>
                <c:pt idx="2">
                  <c:v>97</c:v>
                </c:pt>
                <c:pt idx="3">
                  <c:v>57</c:v>
                </c:pt>
                <c:pt idx="4">
                  <c:v>59</c:v>
                </c:pt>
                <c:pt idx="5">
                  <c:v>22</c:v>
                </c:pt>
                <c:pt idx="6">
                  <c:v>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9825536"/>
        <c:axId val="339825928"/>
      </c:barChart>
      <c:catAx>
        <c:axId val="339825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9825928"/>
        <c:crosses val="autoZero"/>
        <c:auto val="1"/>
        <c:lblAlgn val="ctr"/>
        <c:lblOffset val="100"/>
        <c:noMultiLvlLbl val="0"/>
      </c:catAx>
      <c:valAx>
        <c:axId val="339825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982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전국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17049828400673661"/>
          <c:w val="0.9498574786430487"/>
          <c:h val="0.711043727276037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대전시</c:v>
                </c:pt>
                <c:pt idx="1">
                  <c:v>충청남도</c:v>
                </c:pt>
                <c:pt idx="2">
                  <c:v>충청북도</c:v>
                </c:pt>
                <c:pt idx="3">
                  <c:v>세종시</c:v>
                </c:pt>
                <c:pt idx="4">
                  <c:v>기타지역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161</c:v>
                </c:pt>
                <c:pt idx="1">
                  <c:v>53</c:v>
                </c:pt>
                <c:pt idx="2">
                  <c:v>37</c:v>
                </c:pt>
                <c:pt idx="3">
                  <c:v>13</c:v>
                </c:pt>
                <c:pt idx="4">
                  <c:v>25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17157864"/>
        <c:axId val="317155120"/>
      </c:barChart>
      <c:catAx>
        <c:axId val="317157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17155120"/>
        <c:crosses val="autoZero"/>
        <c:auto val="1"/>
        <c:lblAlgn val="ctr"/>
        <c:lblOffset val="100"/>
        <c:noMultiLvlLbl val="0"/>
      </c:catAx>
      <c:valAx>
        <c:axId val="317155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17157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대전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2328912370697776"/>
          <c:w val="0.9498574786430487"/>
          <c:h val="0.6582528875757963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서구</c:v>
                </c:pt>
                <c:pt idx="1">
                  <c:v>유성구</c:v>
                </c:pt>
                <c:pt idx="2">
                  <c:v>대덕구</c:v>
                </c:pt>
                <c:pt idx="3">
                  <c:v>동구</c:v>
                </c:pt>
                <c:pt idx="4">
                  <c:v>중구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53</c:v>
                </c:pt>
                <c:pt idx="1">
                  <c:v>28</c:v>
                </c:pt>
                <c:pt idx="2">
                  <c:v>13</c:v>
                </c:pt>
                <c:pt idx="3">
                  <c:v>28</c:v>
                </c:pt>
                <c:pt idx="4">
                  <c:v>23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17156688"/>
        <c:axId val="317155904"/>
      </c:barChart>
      <c:catAx>
        <c:axId val="317156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17155904"/>
        <c:crosses val="autoZero"/>
        <c:auto val="1"/>
        <c:lblAlgn val="ctr"/>
        <c:lblOffset val="100"/>
        <c:noMultiLvlLbl val="0"/>
      </c:catAx>
      <c:valAx>
        <c:axId val="317155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17156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충청지역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254007572949874"/>
          <c:w val="0.9498574786430487"/>
          <c:h val="0.61903985184645727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9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0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1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2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3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4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5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6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7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Sheet1!$A$2:$A$19</c:f>
              <c:strCache>
                <c:ptCount val="18"/>
                <c:pt idx="0">
                  <c:v>청주시</c:v>
                </c:pt>
                <c:pt idx="1">
                  <c:v>논산시</c:v>
                </c:pt>
                <c:pt idx="2">
                  <c:v>공주시</c:v>
                </c:pt>
                <c:pt idx="3">
                  <c:v>아산시</c:v>
                </c:pt>
                <c:pt idx="4">
                  <c:v>당진시</c:v>
                </c:pt>
                <c:pt idx="5">
                  <c:v>서산시</c:v>
                </c:pt>
                <c:pt idx="6">
                  <c:v>보령시</c:v>
                </c:pt>
                <c:pt idx="7">
                  <c:v>천안시</c:v>
                </c:pt>
                <c:pt idx="8">
                  <c:v>계룡시</c:v>
                </c:pt>
                <c:pt idx="9">
                  <c:v>충주시</c:v>
                </c:pt>
                <c:pt idx="10">
                  <c:v>증평군</c:v>
                </c:pt>
                <c:pt idx="11">
                  <c:v>부여군</c:v>
                </c:pt>
                <c:pt idx="12">
                  <c:v>예산군</c:v>
                </c:pt>
                <c:pt idx="13">
                  <c:v>청양군</c:v>
                </c:pt>
                <c:pt idx="14">
                  <c:v>태안군</c:v>
                </c:pt>
                <c:pt idx="15">
                  <c:v>보은군</c:v>
                </c:pt>
                <c:pt idx="16">
                  <c:v>옥천군</c:v>
                </c:pt>
                <c:pt idx="17">
                  <c:v>서천군</c:v>
                </c:pt>
              </c:strCache>
            </c:strRef>
          </c:cat>
          <c:val>
            <c:numRef>
              <c:f>Sheet1!$B$2:$B$19</c:f>
              <c:numCache>
                <c:formatCode>General</c:formatCode>
                <c:ptCount val="18"/>
                <c:pt idx="0">
                  <c:v>29</c:v>
                </c:pt>
                <c:pt idx="1">
                  <c:v>5</c:v>
                </c:pt>
                <c:pt idx="2">
                  <c:v>4</c:v>
                </c:pt>
                <c:pt idx="3">
                  <c:v>8</c:v>
                </c:pt>
                <c:pt idx="4">
                  <c:v>9</c:v>
                </c:pt>
                <c:pt idx="5">
                  <c:v>2</c:v>
                </c:pt>
                <c:pt idx="6">
                  <c:v>1</c:v>
                </c:pt>
                <c:pt idx="7">
                  <c:v>2</c:v>
                </c:pt>
                <c:pt idx="8">
                  <c:v>2</c:v>
                </c:pt>
                <c:pt idx="9">
                  <c:v>4</c:v>
                </c:pt>
                <c:pt idx="10">
                  <c:v>1</c:v>
                </c:pt>
                <c:pt idx="11">
                  <c:v>3</c:v>
                </c:pt>
                <c:pt idx="12">
                  <c:v>7</c:v>
                </c:pt>
                <c:pt idx="13">
                  <c:v>1</c:v>
                </c:pt>
                <c:pt idx="14">
                  <c:v>3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17157080"/>
        <c:axId val="317156296"/>
      </c:barChart>
      <c:catAx>
        <c:axId val="317157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wordArtVertRtl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17156296"/>
        <c:crosses val="autoZero"/>
        <c:auto val="1"/>
        <c:lblAlgn val="ctr"/>
        <c:lblOffset val="100"/>
        <c:noMultiLvlLbl val="0"/>
      </c:catAx>
      <c:valAx>
        <c:axId val="317156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17157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학력 수준</a:t>
            </a:r>
            <a:endParaRPr lang="ko-KR" altLang="en-US" sz="3200"/>
          </a:p>
        </c:rich>
      </c:tx>
      <c:layout>
        <c:manualLayout>
          <c:xMode val="edge"/>
          <c:yMode val="edge"/>
          <c:x val="0.37616576627872073"/>
          <c:y val="1.49929335892307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무학</c:v>
                </c:pt>
                <c:pt idx="1">
                  <c:v>초졸</c:v>
                </c:pt>
                <c:pt idx="2">
                  <c:v>중줄</c:v>
                </c:pt>
                <c:pt idx="3">
                  <c:v>고졸</c:v>
                </c:pt>
                <c:pt idx="4">
                  <c:v>대졸</c:v>
                </c:pt>
                <c:pt idx="5">
                  <c:v>대학원이상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10</c:v>
                </c:pt>
                <c:pt idx="2">
                  <c:v>13</c:v>
                </c:pt>
                <c:pt idx="3">
                  <c:v>99</c:v>
                </c:pt>
                <c:pt idx="4">
                  <c:v>157</c:v>
                </c:pt>
                <c:pt idx="5">
                  <c:v>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5477384"/>
        <c:axId val="335477776"/>
      </c:barChart>
      <c:catAx>
        <c:axId val="335477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477776"/>
        <c:crosses val="autoZero"/>
        <c:auto val="1"/>
        <c:lblAlgn val="ctr"/>
        <c:lblOffset val="100"/>
        <c:noMultiLvlLbl val="0"/>
      </c:catAx>
      <c:valAx>
        <c:axId val="335477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477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직업</a:t>
            </a:r>
            <a:endParaRPr lang="ko-KR" altLang="en-US" sz="3200"/>
          </a:p>
        </c:rich>
      </c:tx>
      <c:layout>
        <c:manualLayout>
          <c:xMode val="edge"/>
          <c:yMode val="edge"/>
          <c:x val="0.40373041591782549"/>
          <c:y val="6.697536421938310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17049828400673661"/>
          <c:w val="0.9498574786430487"/>
          <c:h val="0.6392481852837095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9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0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1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2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3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Sheet1!$A$2:$A$15</c:f>
              <c:strCache>
                <c:ptCount val="14"/>
                <c:pt idx="0">
                  <c:v>농업, 어업,     임업, 광업</c:v>
                </c:pt>
                <c:pt idx="1">
                  <c:v>자영업</c:v>
                </c:pt>
                <c:pt idx="2">
                  <c:v>서비스직</c:v>
                </c:pt>
                <c:pt idx="3">
                  <c:v>판매영업직</c:v>
                </c:pt>
                <c:pt idx="4">
                  <c:v>기능/   생산직</c:v>
                </c:pt>
                <c:pt idx="5">
                  <c:v>단순노무</c:v>
                </c:pt>
                <c:pt idx="6">
                  <c:v>고위공직/  임직원, 관리사</c:v>
                </c:pt>
                <c:pt idx="7">
                  <c:v>전문직</c:v>
                </c:pt>
                <c:pt idx="8">
                  <c:v>기술직/  준전문직</c:v>
                </c:pt>
                <c:pt idx="9">
                  <c:v>일반사무직</c:v>
                </c:pt>
                <c:pt idx="10">
                  <c:v>주부</c:v>
                </c:pt>
                <c:pt idx="11">
                  <c:v>학생</c:v>
                </c:pt>
                <c:pt idx="12">
                  <c:v>무직</c:v>
                </c:pt>
                <c:pt idx="13">
                  <c:v>기타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9</c:v>
                </c:pt>
                <c:pt idx="1">
                  <c:v>44</c:v>
                </c:pt>
                <c:pt idx="2">
                  <c:v>17</c:v>
                </c:pt>
                <c:pt idx="3">
                  <c:v>13</c:v>
                </c:pt>
                <c:pt idx="4">
                  <c:v>22</c:v>
                </c:pt>
                <c:pt idx="5">
                  <c:v>7</c:v>
                </c:pt>
                <c:pt idx="6">
                  <c:v>3</c:v>
                </c:pt>
                <c:pt idx="7">
                  <c:v>4</c:v>
                </c:pt>
                <c:pt idx="8">
                  <c:v>30</c:v>
                </c:pt>
                <c:pt idx="9">
                  <c:v>37</c:v>
                </c:pt>
                <c:pt idx="10">
                  <c:v>46</c:v>
                </c:pt>
                <c:pt idx="11">
                  <c:v>23</c:v>
                </c:pt>
                <c:pt idx="12">
                  <c:v>22</c:v>
                </c:pt>
                <c:pt idx="13">
                  <c:v>12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5479736"/>
        <c:axId val="335480128"/>
      </c:barChart>
      <c:catAx>
        <c:axId val="335479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480128"/>
        <c:crosses val="autoZero"/>
        <c:auto val="1"/>
        <c:lblAlgn val="ctr"/>
        <c:lblOffset val="100"/>
        <c:noMultiLvlLbl val="0"/>
      </c:catAx>
      <c:valAx>
        <c:axId val="335480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479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근무형태</a:t>
            </a:r>
            <a:endParaRPr lang="ko-KR" altLang="en-US" sz="3200"/>
          </a:p>
        </c:rich>
      </c:tx>
      <c:layout>
        <c:manualLayout>
          <c:xMode val="edge"/>
          <c:yMode val="edge"/>
          <c:x val="0.36697754973235247"/>
          <c:y val="4.28369531120877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전일제</c:v>
                </c:pt>
                <c:pt idx="1">
                  <c:v>시간제</c:v>
                </c:pt>
                <c:pt idx="2">
                  <c:v>비정규일용직</c:v>
                </c:pt>
                <c:pt idx="3">
                  <c:v>무직</c:v>
                </c:pt>
                <c:pt idx="4">
                  <c:v>정년퇴직</c:v>
                </c:pt>
                <c:pt idx="5">
                  <c:v>무보수노동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177</c:v>
                </c:pt>
                <c:pt idx="1">
                  <c:v>17</c:v>
                </c:pt>
                <c:pt idx="2">
                  <c:v>7</c:v>
                </c:pt>
                <c:pt idx="3">
                  <c:v>24</c:v>
                </c:pt>
                <c:pt idx="4">
                  <c:v>3</c:v>
                </c:pt>
                <c:pt idx="5">
                  <c:v>61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5480912"/>
        <c:axId val="332563536"/>
      </c:barChart>
      <c:catAx>
        <c:axId val="335480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2563536"/>
        <c:crosses val="autoZero"/>
        <c:auto val="1"/>
        <c:lblAlgn val="ctr"/>
        <c:lblOffset val="100"/>
        <c:noMultiLvlLbl val="0"/>
      </c:catAx>
      <c:valAx>
        <c:axId val="332563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480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월소득</a:t>
            </a:r>
            <a:endParaRPr lang="ko-KR" altLang="en-US" sz="3200"/>
          </a:p>
        </c:rich>
      </c:tx>
      <c:layout>
        <c:manualLayout>
          <c:xMode val="edge"/>
          <c:yMode val="edge"/>
          <c:x val="0.36697754973235247"/>
          <c:y val="2.35603242116482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1369922387536133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소득없음</c:v>
                </c:pt>
                <c:pt idx="1">
                  <c:v>1~99만원</c:v>
                </c:pt>
                <c:pt idx="2">
                  <c:v>100만원대</c:v>
                </c:pt>
                <c:pt idx="3">
                  <c:v>200만원대</c:v>
                </c:pt>
                <c:pt idx="4">
                  <c:v>300만원대</c:v>
                </c:pt>
                <c:pt idx="5">
                  <c:v>400만원대</c:v>
                </c:pt>
                <c:pt idx="6">
                  <c:v>500만원대</c:v>
                </c:pt>
                <c:pt idx="7">
                  <c:v>600~999만원</c:v>
                </c:pt>
                <c:pt idx="8">
                  <c:v>1000만원이상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136</c:v>
                </c:pt>
                <c:pt idx="1">
                  <c:v>7</c:v>
                </c:pt>
                <c:pt idx="2">
                  <c:v>24</c:v>
                </c:pt>
                <c:pt idx="3">
                  <c:v>67</c:v>
                </c:pt>
                <c:pt idx="4">
                  <c:v>26</c:v>
                </c:pt>
                <c:pt idx="5">
                  <c:v>10</c:v>
                </c:pt>
                <c:pt idx="6">
                  <c:v>10</c:v>
                </c:pt>
                <c:pt idx="7">
                  <c:v>7</c:v>
                </c:pt>
                <c:pt idx="8">
                  <c:v>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2566672"/>
        <c:axId val="332567064"/>
      </c:barChart>
      <c:catAx>
        <c:axId val="332566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2567064"/>
        <c:crosses val="autoZero"/>
        <c:auto val="1"/>
        <c:lblAlgn val="ctr"/>
        <c:lblOffset val="100"/>
        <c:noMultiLvlLbl val="0"/>
      </c:catAx>
      <c:valAx>
        <c:axId val="332567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2566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결혼 상태</a:t>
            </a:r>
            <a:endParaRPr lang="ko-KR" altLang="en-US" sz="3200"/>
          </a:p>
        </c:rich>
      </c:tx>
      <c:layout>
        <c:manualLayout>
          <c:xMode val="edge"/>
          <c:yMode val="edge"/>
          <c:x val="0.34630406250302387"/>
          <c:y val="2.1418476556043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기혼</c:v>
                </c:pt>
                <c:pt idx="1">
                  <c:v>미혼</c:v>
                </c:pt>
                <c:pt idx="2">
                  <c:v>별거</c:v>
                </c:pt>
                <c:pt idx="3">
                  <c:v>이혼</c:v>
                </c:pt>
                <c:pt idx="4">
                  <c:v>동거</c:v>
                </c:pt>
                <c:pt idx="5">
                  <c:v>재혼</c:v>
                </c:pt>
                <c:pt idx="6">
                  <c:v>사별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189</c:v>
                </c:pt>
                <c:pt idx="1">
                  <c:v>75</c:v>
                </c:pt>
                <c:pt idx="2">
                  <c:v>4</c:v>
                </c:pt>
                <c:pt idx="3">
                  <c:v>7</c:v>
                </c:pt>
                <c:pt idx="4">
                  <c:v>4</c:v>
                </c:pt>
                <c:pt idx="5">
                  <c:v>2</c:v>
                </c:pt>
                <c:pt idx="6">
                  <c:v>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5478560"/>
        <c:axId val="335478952"/>
      </c:barChart>
      <c:catAx>
        <c:axId val="335478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478952"/>
        <c:crosses val="autoZero"/>
        <c:auto val="1"/>
        <c:lblAlgn val="ctr"/>
        <c:lblOffset val="100"/>
        <c:noMultiLvlLbl val="0"/>
      </c:catAx>
      <c:valAx>
        <c:axId val="335478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478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dirty="0" smtClean="0"/>
              <a:t>센터 이용자 도박 </a:t>
            </a:r>
            <a:r>
              <a:rPr lang="ko-KR" altLang="en-US" sz="3200" dirty="0" smtClean="0"/>
              <a:t>유형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합법</a:t>
            </a:r>
            <a:r>
              <a:rPr lang="en-US" altLang="ko-KR" sz="3200" dirty="0" smtClean="0"/>
              <a:t>)</a:t>
            </a:r>
            <a:endParaRPr lang="ko-KR" altLang="en-US" sz="3200" dirty="0"/>
          </a:p>
        </c:rich>
      </c:tx>
      <c:layout>
        <c:manualLayout>
          <c:xMode val="edge"/>
          <c:yMode val="edge"/>
          <c:x val="0.32563057527369532"/>
          <c:y val="8.809170009947955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5707526111513207"/>
          <c:w val="0.9498574786430487"/>
          <c:h val="0.6603645211638060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카지노</c:v>
                </c:pt>
                <c:pt idx="1">
                  <c:v>경마</c:v>
                </c:pt>
                <c:pt idx="2">
                  <c:v>경륜</c:v>
                </c:pt>
                <c:pt idx="3">
                  <c:v>복권</c:v>
                </c:pt>
                <c:pt idx="4">
                  <c:v>체육진흥투표권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23</c:v>
                </c:pt>
                <c:pt idx="1">
                  <c:v>20</c:v>
                </c:pt>
                <c:pt idx="2">
                  <c:v>2</c:v>
                </c:pt>
                <c:pt idx="3">
                  <c:v>2</c:v>
                </c:pt>
                <c:pt idx="4">
                  <c:v>17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5588352"/>
        <c:axId val="335588744"/>
      </c:barChart>
      <c:catAx>
        <c:axId val="335588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588744"/>
        <c:crosses val="autoZero"/>
        <c:auto val="1"/>
        <c:lblAlgn val="ctr"/>
        <c:lblOffset val="100"/>
        <c:noMultiLvlLbl val="0"/>
      </c:catAx>
      <c:valAx>
        <c:axId val="335588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588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도박 유형</a:t>
            </a:r>
            <a:r>
              <a:rPr lang="en-US" altLang="ko-KR" sz="3200" smtClean="0"/>
              <a:t>(</a:t>
            </a:r>
            <a:r>
              <a:rPr lang="ko-KR" altLang="en-US" sz="3200" smtClean="0"/>
              <a:t>불법</a:t>
            </a:r>
            <a:r>
              <a:rPr lang="en-US" altLang="ko-KR" sz="320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32563057527369532"/>
          <c:y val="8.809170009947955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5707526111513207"/>
          <c:w val="0.9498574786430487"/>
          <c:h val="0.6688110555158445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카드</c:v>
                </c:pt>
                <c:pt idx="1">
                  <c:v>화투</c:v>
                </c:pt>
                <c:pt idx="2">
                  <c:v>성인오락실</c:v>
                </c:pt>
                <c:pt idx="3">
                  <c:v>주식</c:v>
                </c:pt>
                <c:pt idx="4">
                  <c:v>카지노</c:v>
                </c:pt>
                <c:pt idx="5">
                  <c:v>경마</c:v>
                </c:pt>
                <c:pt idx="6">
                  <c:v>체육진흥투표권</c:v>
                </c:pt>
                <c:pt idx="7">
                  <c:v>기타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55</c:v>
                </c:pt>
                <c:pt idx="1">
                  <c:v>19</c:v>
                </c:pt>
                <c:pt idx="2">
                  <c:v>10</c:v>
                </c:pt>
                <c:pt idx="3">
                  <c:v>17</c:v>
                </c:pt>
                <c:pt idx="4">
                  <c:v>26</c:v>
                </c:pt>
                <c:pt idx="5">
                  <c:v>6</c:v>
                </c:pt>
                <c:pt idx="6">
                  <c:v>191</c:v>
                </c:pt>
                <c:pt idx="7">
                  <c:v>35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5589528"/>
        <c:axId val="335589920"/>
      </c:barChart>
      <c:catAx>
        <c:axId val="335589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589920"/>
        <c:crosses val="autoZero"/>
        <c:auto val="1"/>
        <c:lblAlgn val="ctr"/>
        <c:lblOffset val="100"/>
        <c:noMultiLvlLbl val="0"/>
      </c:catAx>
      <c:valAx>
        <c:axId val="335589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5589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신용상태</a:t>
            </a:r>
            <a:endParaRPr lang="ko-KR" altLang="en-US" sz="3200"/>
          </a:p>
        </c:rich>
      </c:tx>
      <c:layout>
        <c:manualLayout>
          <c:xMode val="edge"/>
          <c:yMode val="edge"/>
          <c:x val="0.3520466978445041"/>
          <c:y val="2.1418476556043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문제없음</c:v>
                </c:pt>
                <c:pt idx="1">
                  <c:v>채무불이행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249</c:v>
                </c:pt>
                <c:pt idx="1">
                  <c:v>40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2565496"/>
        <c:axId val="332565888"/>
      </c:barChart>
      <c:catAx>
        <c:axId val="332565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2565888"/>
        <c:crosses val="autoZero"/>
        <c:auto val="1"/>
        <c:lblAlgn val="ctr"/>
        <c:lblOffset val="100"/>
        <c:noMultiLvlLbl val="0"/>
      </c:catAx>
      <c:valAx>
        <c:axId val="332565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2565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평균 손실액</a:t>
            </a:r>
            <a:endParaRPr lang="ko-KR" altLang="en-US" sz="3200"/>
          </a:p>
        </c:rich>
      </c:tx>
      <c:layout>
        <c:manualLayout>
          <c:xMode val="edge"/>
          <c:yMode val="edge"/>
          <c:x val="0.33367026475176759"/>
          <c:y val="4.28369531120877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1369922387536133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500만원 미만</c:v>
                </c:pt>
                <c:pt idx="1">
                  <c:v>500~1000만원   미만</c:v>
                </c:pt>
                <c:pt idx="2">
                  <c:v>1000~3000만원   미만</c:v>
                </c:pt>
                <c:pt idx="3">
                  <c:v>3000~5000만원   미만</c:v>
                </c:pt>
                <c:pt idx="4">
                  <c:v>5000만~1억 미만</c:v>
                </c:pt>
                <c:pt idx="5">
                  <c:v>1~3억 미만</c:v>
                </c:pt>
                <c:pt idx="6">
                  <c:v>3~5억 미만</c:v>
                </c:pt>
                <c:pt idx="7">
                  <c:v>5~10억 미만</c:v>
                </c:pt>
                <c:pt idx="8">
                  <c:v>10억 이상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85</c:v>
                </c:pt>
                <c:pt idx="1">
                  <c:v>5</c:v>
                </c:pt>
                <c:pt idx="2">
                  <c:v>17</c:v>
                </c:pt>
                <c:pt idx="3">
                  <c:v>20</c:v>
                </c:pt>
                <c:pt idx="4">
                  <c:v>23</c:v>
                </c:pt>
                <c:pt idx="5">
                  <c:v>88</c:v>
                </c:pt>
                <c:pt idx="6">
                  <c:v>31</c:v>
                </c:pt>
                <c:pt idx="7">
                  <c:v>9</c:v>
                </c:pt>
                <c:pt idx="8">
                  <c:v>11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60414648"/>
        <c:axId val="260415040"/>
      </c:barChart>
      <c:catAx>
        <c:axId val="260414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60415040"/>
        <c:crosses val="autoZero"/>
        <c:auto val="1"/>
        <c:lblAlgn val="ctr"/>
        <c:lblOffset val="100"/>
        <c:noMultiLvlLbl val="0"/>
      </c:catAx>
      <c:valAx>
        <c:axId val="260415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60414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8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9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0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8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0.86563</cdr:x>
      <cdr:y>0.05347</cdr:y>
    </cdr:from>
    <cdr:to>
      <cdr:x>0.97275</cdr:x>
      <cdr:y>0.12095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571872" y="317070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0.6087</cdr:x>
      <cdr:y>0.13609</cdr:y>
    </cdr:from>
    <cdr:to>
      <cdr:x>0.98843</cdr:x>
      <cdr:y>0.20262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730737" y="818498"/>
          <a:ext cx="4198913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161</a:t>
          </a:r>
          <a:r>
            <a:rPr lang="ko-KR" altLang="en-US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145</a:t>
          </a:r>
          <a:r>
            <a:rPr lang="ko-KR" altLang="en-US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r>
            <a:rPr lang="en-US" altLang="ko-KR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(16</a:t>
          </a:r>
          <a:r>
            <a:rPr lang="ko-KR" altLang="en-US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ko-KR" altLang="en-US" sz="2000" dirty="0" err="1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미기입</a:t>
          </a:r>
          <a:r>
            <a:rPr lang="en-US" altLang="ko-KR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endParaRPr lang="ko-KR" altLang="en-US" sz="2000" dirty="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0.66752</cdr:x>
      <cdr:y>0.13766</cdr:y>
    </cdr:from>
    <cdr:to>
      <cdr:x>0.96626</cdr:x>
      <cdr:y>0.20419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81187" y="827925"/>
          <a:ext cx="3303366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>
              <a:latin typeface="서울남산체 M" panose="02020603020101020101" pitchFamily="18" charset="-127"/>
              <a:ea typeface="서울남산체 M" panose="02020603020101020101" pitchFamily="18" charset="-127"/>
            </a:rPr>
            <a:t>9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0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>
              <a:latin typeface="서울남산체 M" panose="02020603020101020101" pitchFamily="18" charset="-127"/>
              <a:ea typeface="서울남산체 M" panose="02020603020101020101" pitchFamily="18" charset="-127"/>
            </a:rPr>
            <a:t>8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4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(6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미기입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 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0.74169</cdr:x>
      <cdr:y>0.16744</cdr:y>
    </cdr:from>
    <cdr:to>
      <cdr:x>0.99098</cdr:x>
      <cdr:y>0.23397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201319" y="1007034"/>
          <a:ext cx="2756611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423</a:t>
          </a:r>
          <a:r>
            <a:rPr lang="ko-KR" altLang="en-US" sz="200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64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응답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0.72975</cdr:x>
      <cdr:y>0.16744</cdr:y>
    </cdr:from>
    <cdr:to>
      <cdr:x>0.99098</cdr:x>
      <cdr:y>0.23397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069344" y="1007035"/>
          <a:ext cx="2888558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423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359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응답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289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976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75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1952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9568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359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2985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124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983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561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63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4388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7CF32-94D0-4694-B63A-53428170703A}" type="datetimeFigureOut">
              <a:rPr lang="ko-KR" altLang="en-US" smtClean="0"/>
              <a:t>2015-07-15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7763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차트 4"/>
          <p:cNvGraphicFramePr/>
          <p:nvPr>
            <p:extLst>
              <p:ext uri="{D42A27DB-BD31-4B8C-83A1-F6EECF244321}">
                <p14:modId xmlns:p14="http://schemas.microsoft.com/office/powerpoint/2010/main" val="1664183887"/>
              </p:ext>
            </p:extLst>
          </p:nvPr>
        </p:nvGraphicFramePr>
        <p:xfrm>
          <a:off x="368710" y="324466"/>
          <a:ext cx="11444748" cy="6430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477003" y="2151108"/>
            <a:ext cx="152798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solidFill>
                  <a:srgbClr val="002060"/>
                </a:solidFill>
              </a:rPr>
              <a:t> </a:t>
            </a:r>
            <a:r>
              <a:rPr lang="ko-KR" altLang="en-US" sz="2400" dirty="0" smtClean="0">
                <a:solidFill>
                  <a:srgbClr val="002060"/>
                </a:solidFill>
              </a:rPr>
              <a:t>총 </a:t>
            </a:r>
            <a:r>
              <a:rPr lang="en-US" altLang="ko-KR" sz="2400" dirty="0" smtClean="0">
                <a:solidFill>
                  <a:srgbClr val="002060"/>
                </a:solidFill>
              </a:rPr>
              <a:t>289</a:t>
            </a:r>
            <a:r>
              <a:rPr lang="ko-KR" altLang="en-US" sz="2400" dirty="0" smtClean="0">
                <a:solidFill>
                  <a:srgbClr val="002060"/>
                </a:solidFill>
              </a:rPr>
              <a:t>명</a:t>
            </a:r>
            <a:endParaRPr lang="ko-KR" alt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01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/>
          <p:cNvGraphicFramePr/>
          <p:nvPr>
            <p:extLst/>
          </p:nvPr>
        </p:nvGraphicFramePr>
        <p:xfrm>
          <a:off x="865673" y="391887"/>
          <a:ext cx="10446492" cy="563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1820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/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913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112363" y="414779"/>
            <a:ext cx="9869864" cy="6033155"/>
            <a:chOff x="2032000" y="719666"/>
            <a:chExt cx="8128000" cy="5418667"/>
          </a:xfrm>
        </p:grpSpPr>
        <p:graphicFrame>
          <p:nvGraphicFramePr>
            <p:cNvPr id="5" name="차트 4"/>
            <p:cNvGraphicFramePr/>
            <p:nvPr>
              <p:extLst>
                <p:ext uri="{D42A27DB-BD31-4B8C-83A1-F6EECF244321}">
                  <p14:modId xmlns:p14="http://schemas.microsoft.com/office/powerpoint/2010/main" val="914717414"/>
                </p:ext>
              </p:extLst>
            </p:nvPr>
          </p:nvGraphicFramePr>
          <p:xfrm>
            <a:off x="2032000" y="719666"/>
            <a:ext cx="8128000" cy="54186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3" name="TextBox 2"/>
            <p:cNvSpPr txBox="1"/>
            <p:nvPr/>
          </p:nvSpPr>
          <p:spPr>
            <a:xfrm>
              <a:off x="6913038" y="2557515"/>
              <a:ext cx="21830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총 </a:t>
              </a:r>
              <a:r>
                <a:rPr lang="en-US" altLang="ko-KR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289</a:t>
              </a:r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명</a:t>
              </a:r>
              <a:endParaRPr lang="ko-KR" altLang="en-US" sz="2000">
                <a:latin typeface="서울남산체 M" panose="02020603020101020101" pitchFamily="18" charset="-127"/>
                <a:ea typeface="서울남산체 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141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/>
          <p:cNvGraphicFramePr/>
          <p:nvPr>
            <p:extLst/>
          </p:nvPr>
        </p:nvGraphicFramePr>
        <p:xfrm>
          <a:off x="865672" y="391887"/>
          <a:ext cx="10361651" cy="563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2562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617668" y="225819"/>
            <a:ext cx="10637936" cy="6203261"/>
            <a:chOff x="749643" y="329514"/>
            <a:chExt cx="9410357" cy="5808819"/>
          </a:xfrm>
        </p:grpSpPr>
        <p:graphicFrame>
          <p:nvGraphicFramePr>
            <p:cNvPr id="5" name="차트 4"/>
            <p:cNvGraphicFramePr/>
            <p:nvPr>
              <p:extLst/>
            </p:nvPr>
          </p:nvGraphicFramePr>
          <p:xfrm>
            <a:off x="749643" y="329514"/>
            <a:ext cx="9410357" cy="580881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" name="TextBox 1"/>
            <p:cNvSpPr txBox="1"/>
            <p:nvPr/>
          </p:nvSpPr>
          <p:spPr>
            <a:xfrm>
              <a:off x="6831610" y="1868048"/>
              <a:ext cx="21830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총 </a:t>
              </a:r>
              <a:r>
                <a:rPr lang="en-US" altLang="ko-KR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289</a:t>
              </a:r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명</a:t>
              </a:r>
              <a:endParaRPr lang="ko-KR" altLang="en-US" sz="2000">
                <a:latin typeface="서울남산체 M" panose="02020603020101020101" pitchFamily="18" charset="-127"/>
                <a:ea typeface="서울남산체 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444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617668" y="225819"/>
            <a:ext cx="10637936" cy="6203261"/>
            <a:chOff x="749643" y="329514"/>
            <a:chExt cx="9410357" cy="5808819"/>
          </a:xfrm>
        </p:grpSpPr>
        <p:graphicFrame>
          <p:nvGraphicFramePr>
            <p:cNvPr id="5" name="차트 4"/>
            <p:cNvGraphicFramePr/>
            <p:nvPr>
              <p:extLst/>
            </p:nvPr>
          </p:nvGraphicFramePr>
          <p:xfrm>
            <a:off x="749643" y="329514"/>
            <a:ext cx="9410357" cy="580881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" name="TextBox 1"/>
            <p:cNvSpPr txBox="1"/>
            <p:nvPr/>
          </p:nvSpPr>
          <p:spPr>
            <a:xfrm>
              <a:off x="6906658" y="1364887"/>
              <a:ext cx="2183028" cy="3746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총 </a:t>
              </a:r>
              <a:r>
                <a:rPr lang="en-US" altLang="ko-KR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553</a:t>
              </a:r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개</a:t>
              </a:r>
              <a:r>
                <a:rPr lang="en-US" altLang="ko-KR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 </a:t>
              </a:r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반응</a:t>
              </a:r>
              <a:endParaRPr lang="ko-KR" altLang="en-US" sz="2000">
                <a:latin typeface="서울남산체 M" panose="02020603020101020101" pitchFamily="18" charset="-127"/>
                <a:ea typeface="서울남산체 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12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868523" y="435099"/>
            <a:ext cx="9869864" cy="6033155"/>
            <a:chOff x="2032000" y="719666"/>
            <a:chExt cx="8128000" cy="5418667"/>
          </a:xfrm>
        </p:grpSpPr>
        <p:graphicFrame>
          <p:nvGraphicFramePr>
            <p:cNvPr id="5" name="차트 4"/>
            <p:cNvGraphicFramePr/>
            <p:nvPr>
              <p:extLst>
                <p:ext uri="{D42A27DB-BD31-4B8C-83A1-F6EECF244321}">
                  <p14:modId xmlns:p14="http://schemas.microsoft.com/office/powerpoint/2010/main" val="960645119"/>
                </p:ext>
              </p:extLst>
            </p:nvPr>
          </p:nvGraphicFramePr>
          <p:xfrm>
            <a:off x="2032000" y="719666"/>
            <a:ext cx="8128000" cy="54186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3" name="TextBox 2"/>
            <p:cNvSpPr txBox="1"/>
            <p:nvPr/>
          </p:nvSpPr>
          <p:spPr>
            <a:xfrm>
              <a:off x="6913038" y="2557515"/>
              <a:ext cx="2183028" cy="359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2000" dirty="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총 </a:t>
              </a:r>
              <a:r>
                <a:rPr lang="en-US" altLang="ko-KR" sz="2000" dirty="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712</a:t>
              </a:r>
              <a:r>
                <a:rPr lang="ko-KR" altLang="en-US" sz="2000" dirty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건</a:t>
              </a:r>
              <a:endParaRPr lang="ko-KR" altLang="en-US" sz="2000" dirty="0">
                <a:latin typeface="서울남산체 M" panose="02020603020101020101" pitchFamily="18" charset="-127"/>
                <a:ea typeface="서울남산체 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084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/>
          <p:cNvGraphicFramePr/>
          <p:nvPr>
            <p:extLst/>
          </p:nvPr>
        </p:nvGraphicFramePr>
        <p:xfrm>
          <a:off x="865673" y="391887"/>
          <a:ext cx="10587894" cy="563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3265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/>
          <p:cNvGraphicFramePr/>
          <p:nvPr>
            <p:extLst/>
          </p:nvPr>
        </p:nvGraphicFramePr>
        <p:xfrm>
          <a:off x="865673" y="391887"/>
          <a:ext cx="7062269" cy="563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차트 3"/>
          <p:cNvGraphicFramePr/>
          <p:nvPr/>
        </p:nvGraphicFramePr>
        <p:xfrm>
          <a:off x="8314440" y="1206630"/>
          <a:ext cx="3702639" cy="48751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7621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차트 4"/>
          <p:cNvGraphicFramePr/>
          <p:nvPr>
            <p:extLst>
              <p:ext uri="{D42A27DB-BD31-4B8C-83A1-F6EECF244321}">
                <p14:modId xmlns:p14="http://schemas.microsoft.com/office/powerpoint/2010/main" val="3971366802"/>
              </p:ext>
            </p:extLst>
          </p:nvPr>
        </p:nvGraphicFramePr>
        <p:xfrm>
          <a:off x="782425" y="480768"/>
          <a:ext cx="10727703" cy="6155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794275" y="2215990"/>
            <a:ext cx="1651414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2060"/>
                </a:solidFill>
              </a:rPr>
              <a:t> </a:t>
            </a:r>
            <a:r>
              <a:rPr lang="ko-KR" altLang="en-US" dirty="0" smtClean="0">
                <a:solidFill>
                  <a:srgbClr val="002060"/>
                </a:solidFill>
              </a:rPr>
              <a:t>등록자 </a:t>
            </a:r>
            <a:r>
              <a:rPr lang="en-US" altLang="ko-KR" dirty="0" smtClean="0">
                <a:solidFill>
                  <a:srgbClr val="002060"/>
                </a:solidFill>
              </a:rPr>
              <a:t>179</a:t>
            </a:r>
            <a:r>
              <a:rPr lang="ko-KR" altLang="en-US" dirty="0" smtClean="0">
                <a:solidFill>
                  <a:srgbClr val="002060"/>
                </a:solidFill>
              </a:rPr>
              <a:t>명</a:t>
            </a:r>
            <a:endParaRPr lang="ko-KR" alt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0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차트 4"/>
          <p:cNvGraphicFramePr/>
          <p:nvPr>
            <p:extLst>
              <p:ext uri="{D42A27DB-BD31-4B8C-83A1-F6EECF244321}">
                <p14:modId xmlns:p14="http://schemas.microsoft.com/office/powerpoint/2010/main" val="2238901711"/>
              </p:ext>
            </p:extLst>
          </p:nvPr>
        </p:nvGraphicFramePr>
        <p:xfrm>
          <a:off x="634181" y="398207"/>
          <a:ext cx="10899058" cy="6327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45049" y="745950"/>
            <a:ext cx="2254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/>
              <a:t>이용자 평균</a:t>
            </a:r>
            <a:r>
              <a:rPr lang="en-US" altLang="ko-KR" b="1" u="sng" dirty="0" smtClean="0"/>
              <a:t>: 2.97</a:t>
            </a:r>
            <a:r>
              <a:rPr lang="ko-KR" altLang="en-US" b="1" u="sng" dirty="0" smtClean="0"/>
              <a:t>회</a:t>
            </a:r>
            <a:endParaRPr lang="en-US" altLang="ko-KR" b="1" u="sng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055383" y="1383902"/>
            <a:ext cx="3243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u="sng" dirty="0" smtClean="0"/>
              <a:t>1</a:t>
            </a:r>
            <a:r>
              <a:rPr lang="ko-KR" altLang="en-US" b="1" u="sng" dirty="0" smtClean="0"/>
              <a:t>회 이용자 제외 평균</a:t>
            </a:r>
            <a:r>
              <a:rPr lang="en-US" altLang="ko-KR" b="1" u="sng" dirty="0" smtClean="0"/>
              <a:t>: 3.96</a:t>
            </a:r>
            <a:r>
              <a:rPr lang="ko-KR" altLang="en-US" b="1" u="sng" dirty="0" smtClean="0"/>
              <a:t>회</a:t>
            </a:r>
            <a:endParaRPr lang="ko-KR" altLang="en-US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8055383" y="2021855"/>
            <a:ext cx="3143809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solidFill>
                  <a:srgbClr val="002060"/>
                </a:solidFill>
              </a:rPr>
              <a:t>등록자</a:t>
            </a:r>
            <a:r>
              <a:rPr lang="en-US" altLang="ko-KR" sz="1600" dirty="0" smtClean="0">
                <a:solidFill>
                  <a:srgbClr val="002060"/>
                </a:solidFill>
              </a:rPr>
              <a:t>+</a:t>
            </a:r>
            <a:r>
              <a:rPr lang="ko-KR" altLang="en-US" sz="1600" dirty="0" smtClean="0">
                <a:solidFill>
                  <a:srgbClr val="002060"/>
                </a:solidFill>
              </a:rPr>
              <a:t>미등록 이용자</a:t>
            </a:r>
            <a:r>
              <a:rPr lang="en-US" altLang="ko-KR" sz="1600" dirty="0" smtClean="0">
                <a:solidFill>
                  <a:srgbClr val="002060"/>
                </a:solidFill>
              </a:rPr>
              <a:t> </a:t>
            </a:r>
            <a:r>
              <a:rPr lang="ko-KR" altLang="en-US" sz="1600" dirty="0" smtClean="0">
                <a:solidFill>
                  <a:srgbClr val="002060"/>
                </a:solidFill>
              </a:rPr>
              <a:t>총 </a:t>
            </a:r>
            <a:r>
              <a:rPr lang="en-US" altLang="ko-KR" sz="1600" dirty="0" smtClean="0">
                <a:solidFill>
                  <a:srgbClr val="002060"/>
                </a:solidFill>
              </a:rPr>
              <a:t>187</a:t>
            </a:r>
            <a:r>
              <a:rPr lang="ko-KR" altLang="en-US" sz="1600" dirty="0" smtClean="0">
                <a:solidFill>
                  <a:srgbClr val="002060"/>
                </a:solidFill>
              </a:rPr>
              <a:t>명</a:t>
            </a:r>
            <a:endParaRPr lang="ko-KR" altLang="en-US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21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차트 4"/>
          <p:cNvGraphicFramePr/>
          <p:nvPr>
            <p:extLst>
              <p:ext uri="{D42A27DB-BD31-4B8C-83A1-F6EECF244321}">
                <p14:modId xmlns:p14="http://schemas.microsoft.com/office/powerpoint/2010/main" val="165340201"/>
              </p:ext>
            </p:extLst>
          </p:nvPr>
        </p:nvGraphicFramePr>
        <p:xfrm>
          <a:off x="619433" y="457200"/>
          <a:ext cx="10913806" cy="5973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65855" y="851074"/>
            <a:ext cx="2351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/>
              <a:t>평균 대기일수</a:t>
            </a:r>
            <a:r>
              <a:rPr lang="en-US" altLang="ko-KR" b="1" u="sng" dirty="0" smtClean="0"/>
              <a:t>: 3.4</a:t>
            </a:r>
            <a:r>
              <a:rPr lang="ko-KR" altLang="en-US" b="1" u="sng" dirty="0" smtClean="0"/>
              <a:t>일</a:t>
            </a:r>
            <a:endParaRPr lang="en-US" altLang="ko-KR" b="1" u="sng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7599580" y="1468628"/>
            <a:ext cx="3882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/>
              <a:t>이용자의 </a:t>
            </a:r>
            <a:r>
              <a:rPr lang="en-US" altLang="ko-KR" b="1" u="sng" dirty="0" smtClean="0"/>
              <a:t>81% 1</a:t>
            </a:r>
            <a:r>
              <a:rPr lang="ko-KR" altLang="en-US" b="1" u="sng" dirty="0" smtClean="0"/>
              <a:t>주일 이내 상담개시</a:t>
            </a:r>
            <a:endParaRPr lang="ko-KR" altLang="en-US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8632430" y="1965073"/>
            <a:ext cx="2685351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002060"/>
                </a:solidFill>
              </a:rPr>
              <a:t> </a:t>
            </a:r>
            <a:r>
              <a:rPr lang="ko-KR" altLang="en-US" sz="1600" dirty="0" smtClean="0">
                <a:solidFill>
                  <a:srgbClr val="002060"/>
                </a:solidFill>
              </a:rPr>
              <a:t>등록일</a:t>
            </a:r>
            <a:r>
              <a:rPr lang="en-US" altLang="ko-KR" sz="1600" dirty="0" smtClean="0">
                <a:solidFill>
                  <a:srgbClr val="002060"/>
                </a:solidFill>
              </a:rPr>
              <a:t>-</a:t>
            </a:r>
            <a:r>
              <a:rPr lang="ko-KR" altLang="en-US" sz="1600" dirty="0" smtClean="0">
                <a:solidFill>
                  <a:srgbClr val="002060"/>
                </a:solidFill>
              </a:rPr>
              <a:t>접수일</a:t>
            </a:r>
            <a:r>
              <a:rPr lang="en-US" altLang="ko-KR" sz="1600" dirty="0" smtClean="0">
                <a:solidFill>
                  <a:srgbClr val="002060"/>
                </a:solidFill>
              </a:rPr>
              <a:t>&lt;</a:t>
            </a:r>
            <a:r>
              <a:rPr lang="ko-KR" altLang="en-US" sz="1600" dirty="0" smtClean="0">
                <a:solidFill>
                  <a:srgbClr val="002060"/>
                </a:solidFill>
              </a:rPr>
              <a:t>총 </a:t>
            </a:r>
            <a:r>
              <a:rPr lang="en-US" altLang="ko-KR" sz="1600" dirty="0" smtClean="0">
                <a:solidFill>
                  <a:srgbClr val="002060"/>
                </a:solidFill>
              </a:rPr>
              <a:t>179</a:t>
            </a:r>
            <a:r>
              <a:rPr lang="ko-KR" altLang="en-US" sz="1600" dirty="0" smtClean="0">
                <a:solidFill>
                  <a:srgbClr val="002060"/>
                </a:solidFill>
              </a:rPr>
              <a:t>명</a:t>
            </a:r>
            <a:r>
              <a:rPr lang="en-US" altLang="ko-KR" sz="1600" dirty="0" smtClean="0">
                <a:solidFill>
                  <a:srgbClr val="002060"/>
                </a:solidFill>
              </a:rPr>
              <a:t>&gt;</a:t>
            </a:r>
            <a:endParaRPr lang="ko-KR" altLang="en-US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55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75830378"/>
              </p:ext>
            </p:extLst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384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616509744"/>
              </p:ext>
            </p:extLst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53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/>
          </p:nvPr>
        </p:nvGraphicFramePr>
        <p:xfrm>
          <a:off x="141403" y="546755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7421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/>
          </p:nvPr>
        </p:nvGraphicFramePr>
        <p:xfrm>
          <a:off x="141403" y="546755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412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/>
          </p:nvPr>
        </p:nvGraphicFramePr>
        <p:xfrm>
          <a:off x="141403" y="546755"/>
          <a:ext cx="11642102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988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10723135"/>
              </p:ext>
            </p:extLst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199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052633423"/>
              </p:ext>
            </p:extLst>
          </p:nvPr>
        </p:nvGraphicFramePr>
        <p:xfrm>
          <a:off x="141403" y="546755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426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1523698524"/>
              </p:ext>
            </p:extLst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048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771387174"/>
              </p:ext>
            </p:extLst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842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05817389"/>
              </p:ext>
            </p:extLst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640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650229731"/>
              </p:ext>
            </p:extLst>
          </p:nvPr>
        </p:nvGraphicFramePr>
        <p:xfrm>
          <a:off x="141403" y="546755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8418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567536370"/>
              </p:ext>
            </p:extLst>
          </p:nvPr>
        </p:nvGraphicFramePr>
        <p:xfrm>
          <a:off x="141403" y="546755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0138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316921250"/>
              </p:ext>
            </p:extLst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0279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12069335"/>
              </p:ext>
            </p:extLst>
          </p:nvPr>
        </p:nvGraphicFramePr>
        <p:xfrm>
          <a:off x="169683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14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341</Words>
  <Application>Microsoft Office PowerPoint</Application>
  <PresentationFormat>와이드스크린</PresentationFormat>
  <Paragraphs>164</Paragraphs>
  <Slides>27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1" baseType="lpstr">
      <vt:lpstr>맑은 고딕</vt:lpstr>
      <vt:lpstr>서울남산체 M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자원봉사자</dc:creator>
  <cp:lastModifiedBy>DJ.KCGP</cp:lastModifiedBy>
  <cp:revision>88</cp:revision>
  <dcterms:created xsi:type="dcterms:W3CDTF">2015-07-14T12:45:01Z</dcterms:created>
  <dcterms:modified xsi:type="dcterms:W3CDTF">2015-07-15T04:29:23Z</dcterms:modified>
</cp:coreProperties>
</file>